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78" r:id="rId2"/>
    <p:sldId id="430" r:id="rId3"/>
    <p:sldId id="431" r:id="rId4"/>
    <p:sldId id="432" r:id="rId5"/>
    <p:sldId id="433" r:id="rId6"/>
    <p:sldId id="440" r:id="rId7"/>
    <p:sldId id="439" r:id="rId8"/>
    <p:sldId id="435" r:id="rId9"/>
    <p:sldId id="434" r:id="rId10"/>
    <p:sldId id="436" r:id="rId11"/>
    <p:sldId id="437" r:id="rId12"/>
    <p:sldId id="438" r:id="rId13"/>
  </p:sldIdLst>
  <p:sldSz cx="9144000" cy="6858000" type="screen4x3"/>
  <p:notesSz cx="6858000" cy="9144000"/>
  <p:defaultTextStyle>
    <a:defPPr>
      <a:defRPr lang="es-ES_tradnl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itchFamily="34" charset="0"/>
        <a:ea typeface="ＭＳ Ｐゴシック"/>
        <a:cs typeface="ＭＳ Ｐゴシック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itchFamily="34" charset="0"/>
        <a:ea typeface="ＭＳ Ｐゴシック"/>
        <a:cs typeface="ＭＳ Ｐゴシック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itchFamily="34" charset="0"/>
        <a:ea typeface="ＭＳ Ｐゴシック"/>
        <a:cs typeface="ＭＳ Ｐゴシック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itchFamily="34" charset="0"/>
        <a:ea typeface="ＭＳ Ｐゴシック"/>
        <a:cs typeface="ＭＳ Ｐゴシック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Arial" pitchFamily="34" charset="0"/>
        <a:ea typeface="ＭＳ Ｐゴシック"/>
        <a:cs typeface="ＭＳ Ｐゴシック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Arial" pitchFamily="34" charset="0"/>
        <a:ea typeface="ＭＳ Ｐゴシック"/>
        <a:cs typeface="ＭＳ Ｐゴシック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Arial" pitchFamily="34" charset="0"/>
        <a:ea typeface="ＭＳ Ｐゴシック"/>
        <a:cs typeface="ＭＳ Ｐゴシック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Arial" pitchFamily="34" charset="0"/>
        <a:ea typeface="ＭＳ Ｐゴシック"/>
        <a:cs typeface="ＭＳ Ｐゴシック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Arial" pitchFamily="34" charset="0"/>
        <a:ea typeface="ＭＳ Ｐゴシック"/>
        <a:cs typeface="ＭＳ Ｐゴシック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532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006600"/>
    <a:srgbClr val="77933C"/>
    <a:srgbClr val="72BA44"/>
    <a:srgbClr val="D96E03"/>
    <a:srgbClr val="4F81BD"/>
    <a:srgbClr val="425B79"/>
    <a:srgbClr val="595959"/>
    <a:srgbClr val="C4BD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1" autoAdjust="0"/>
    <p:restoredTop sz="99830" autoAdjust="0"/>
  </p:normalViewPr>
  <p:slideViewPr>
    <p:cSldViewPr snapToObjects="1">
      <p:cViewPr varScale="1">
        <p:scale>
          <a:sx n="123" d="100"/>
          <a:sy n="123" d="100"/>
        </p:scale>
        <p:origin x="936" y="184"/>
      </p:cViewPr>
      <p:guideLst>
        <p:guide orient="horz" pos="2160"/>
        <p:guide pos="532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80" d="100"/>
        <a:sy n="80" d="100"/>
      </p:scale>
      <p:origin x="0" y="0"/>
    </p:cViewPr>
  </p:notesTextViewPr>
  <p:sorterViewPr>
    <p:cViewPr>
      <p:scale>
        <a:sx n="56" d="100"/>
        <a:sy n="56" d="100"/>
      </p:scale>
      <p:origin x="0" y="6144"/>
    </p:cViewPr>
  </p:sorterViewPr>
  <p:gridSpacing cx="72237" cy="72237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EDB01A79-E0B8-447F-A33A-1825F74ACBF1}" type="datetime1">
              <a:rPr lang="es-ES_tradnl"/>
              <a:pPr>
                <a:defRPr/>
              </a:pPr>
              <a:t>9/9/26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CC279CDB-3018-4F3F-A96D-42C109FA452D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187200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B01A9CBE-6ECE-4984-B481-50CB1D324F6C}" type="datetime1">
              <a:rPr lang="es-ES_tradnl"/>
              <a:pPr>
                <a:defRPr/>
              </a:pPr>
              <a:t>9/9/26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fr-FR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nl-NL" noProof="0"/>
              <a:t>Haga clic para modificar el estilo de texto del patrón</a:t>
            </a:r>
          </a:p>
          <a:p>
            <a:pPr lvl="1"/>
            <a:r>
              <a:rPr lang="nl-NL" noProof="0"/>
              <a:t>Segundo nivel</a:t>
            </a:r>
          </a:p>
          <a:p>
            <a:pPr lvl="2"/>
            <a:r>
              <a:rPr lang="nl-NL" noProof="0"/>
              <a:t>Tercer nivel</a:t>
            </a:r>
          </a:p>
          <a:p>
            <a:pPr lvl="3"/>
            <a:r>
              <a:rPr lang="nl-NL" noProof="0"/>
              <a:t>Cuarto nivel</a:t>
            </a:r>
          </a:p>
          <a:p>
            <a:pPr lvl="4"/>
            <a:r>
              <a:rPr lang="nl-NL" noProof="0"/>
              <a:t>Quinto nivel</a:t>
            </a:r>
            <a:endParaRPr lang="es-ES_tradnl" noProof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Calibri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C13B5166-3C87-448C-AE2E-A4475B0883D4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3222670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pitchFamily="-109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fr-FR" dirty="0">
              <a:ea typeface="ＭＳ Ｐゴシック"/>
              <a:cs typeface="ＭＳ Ｐゴシック"/>
            </a:endParaRP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/>
                <a:cs typeface="ＭＳ Ｐゴシック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/>
                <a:cs typeface="ＭＳ Ｐゴシック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/>
                <a:cs typeface="ＭＳ Ｐゴシック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/>
                <a:cs typeface="ＭＳ Ｐゴシック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ＭＳ Ｐゴシック"/>
                <a:cs typeface="ＭＳ Ｐゴシック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/>
                <a:cs typeface="ＭＳ Ｐゴシック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/>
                <a:cs typeface="ＭＳ Ｐゴシック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/>
                <a:cs typeface="ＭＳ Ｐゴシック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ＭＳ Ｐゴシック"/>
                <a:cs typeface="ＭＳ Ｐゴシック"/>
              </a:defRPr>
            </a:lvl9pPr>
          </a:lstStyle>
          <a:p>
            <a:pPr eaLnBrk="1" hangingPunct="1">
              <a:spcBef>
                <a:spcPct val="0"/>
              </a:spcBef>
            </a:pPr>
            <a:fld id="{4FEEF633-9382-4AED-A4EE-F043AF3EE5F4}" type="slidenum">
              <a:rPr lang="es-ES_tradnl" altLang="fr-FR" smtClean="0"/>
              <a:pPr eaLnBrk="1" hangingPunct="1">
                <a:spcBef>
                  <a:spcPct val="0"/>
                </a:spcBef>
              </a:pPr>
              <a:t>1</a:t>
            </a:fld>
            <a:endParaRPr lang="es-ES_tradnl" alt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6" descr="sib_pptExt01_background_150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7" descr="sib_logoQ_GB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5763" y="660400"/>
            <a:ext cx="1798637" cy="102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514601"/>
            <a:ext cx="7772400" cy="1470025"/>
          </a:xfrm>
        </p:spPr>
        <p:txBody>
          <a:bodyPr/>
          <a:lstStyle/>
          <a:p>
            <a:r>
              <a:rPr lang="nl-NL"/>
              <a:t>Clic para editar título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675825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140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1250B-A383-490C-ADD4-019E54B30001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350232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6"/>
          <p:cNvSpPr/>
          <p:nvPr userDrawn="1"/>
        </p:nvSpPr>
        <p:spPr>
          <a:xfrm>
            <a:off x="0" y="6172200"/>
            <a:ext cx="9144000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" name="Picture 7" descr="sib_logoQ_GB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6950" y="5954713"/>
            <a:ext cx="1366838" cy="77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140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9137B8-38B7-4649-A223-9B15E72187E8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06958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140200"/>
          </a:xfrm>
        </p:spPr>
        <p:txBody>
          <a:bodyPr/>
          <a:lstStyle/>
          <a:p>
            <a:pPr lvl="0"/>
            <a:endParaRPr lang="en-GB" noProof="0"/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81EB01-6811-4636-8BAB-AA216FA03982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67214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14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14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0BDDDC-936D-4B94-95F3-1C0443F42741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54679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140200"/>
          </a:xfrm>
        </p:spPr>
        <p:txBody>
          <a:bodyPr/>
          <a:lstStyle/>
          <a:p>
            <a:pPr lvl="0"/>
            <a:endParaRPr lang="en-GB" noProof="0"/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9A3A95-0A8D-485A-A1FA-89F944DF8F72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66398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23D338-A1AA-4662-A510-70590DD0FD5A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606454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n 6" descr="sib_pptInt01_page_150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99163"/>
            <a:ext cx="9144000" cy="85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  <a:ea typeface="ＭＳ Ｐゴシック" charset="-128"/>
                <a:cs typeface="+mn-cs"/>
              </a:defRPr>
            </a:lvl1pPr>
          </a:lstStyle>
          <a:p>
            <a:pPr>
              <a:defRPr/>
            </a:pPr>
            <a:fld id="{5619DACD-9715-4F43-8B13-0B4543FE72F9}" type="slidenum">
              <a:rPr lang="es-ES_tradnl"/>
              <a:pPr>
                <a:defRPr/>
              </a:pPr>
              <a:t>‹#›</a:t>
            </a:fld>
            <a:endParaRPr lang="es-ES_tradnl"/>
          </a:p>
        </p:txBody>
      </p:sp>
      <p:sp>
        <p:nvSpPr>
          <p:cNvPr id="1028" name="Rectangle 9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14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/>
              <a:t>Click to edit first level </a:t>
            </a:r>
          </a:p>
          <a:p>
            <a:pPr lvl="1"/>
            <a:r>
              <a:rPr lang="en-GB" altLang="fr-FR"/>
              <a:t>Second level </a:t>
            </a:r>
          </a:p>
          <a:p>
            <a:pPr lvl="2"/>
            <a:r>
              <a:rPr lang="en-GB" altLang="fr-FR"/>
              <a:t>Third level</a:t>
            </a:r>
          </a:p>
          <a:p>
            <a:pPr lvl="3"/>
            <a:r>
              <a:rPr lang="en-GB" altLang="fr-FR"/>
              <a:t>Fourth level</a:t>
            </a:r>
          </a:p>
          <a:p>
            <a:pPr lvl="4"/>
            <a:r>
              <a:rPr lang="en-GB" altLang="fr-FR"/>
              <a:t>Fifth level </a:t>
            </a:r>
          </a:p>
        </p:txBody>
      </p:sp>
      <p:sp>
        <p:nvSpPr>
          <p:cNvPr id="1029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fr-FR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4" r:id="rId1"/>
    <p:sldLayoutId id="2147483859" r:id="rId2"/>
    <p:sldLayoutId id="2147483865" r:id="rId3"/>
    <p:sldLayoutId id="2147483860" r:id="rId4"/>
    <p:sldLayoutId id="2147483861" r:id="rId5"/>
    <p:sldLayoutId id="2147483862" r:id="rId6"/>
    <p:sldLayoutId id="2147483863" r:id="rId7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800" kern="1200">
          <a:solidFill>
            <a:srgbClr val="990000"/>
          </a:solidFill>
          <a:latin typeface="Arial" charset="0"/>
          <a:ea typeface="ＭＳ Ｐゴシック" charset="-128"/>
          <a:cs typeface="ＭＳ Ｐゴシック" pitchFamily="-109" charset="-128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rgbClr val="990000"/>
          </a:solidFill>
          <a:latin typeface="Arial" charset="0"/>
          <a:ea typeface="ＭＳ Ｐゴシック" charset="-128"/>
          <a:cs typeface="ＭＳ Ｐゴシック" pitchFamily="-109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rgbClr val="990000"/>
          </a:solidFill>
          <a:latin typeface="Arial" charset="0"/>
          <a:ea typeface="ＭＳ Ｐゴシック" charset="-128"/>
          <a:cs typeface="ＭＳ Ｐゴシック" pitchFamily="-109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rgbClr val="990000"/>
          </a:solidFill>
          <a:latin typeface="Arial" charset="0"/>
          <a:ea typeface="ＭＳ Ｐゴシック" charset="-128"/>
          <a:cs typeface="ＭＳ Ｐゴシック" pitchFamily="-109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800">
          <a:solidFill>
            <a:srgbClr val="990000"/>
          </a:solidFill>
          <a:latin typeface="Arial" charset="0"/>
          <a:ea typeface="ＭＳ Ｐゴシック" charset="-128"/>
          <a:cs typeface="ＭＳ Ｐゴシック" pitchFamily="-109" charset="-128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2800">
          <a:solidFill>
            <a:srgbClr val="FF0000"/>
          </a:solidFill>
          <a:latin typeface="Arial" charset="0"/>
          <a:ea typeface="ＭＳ Ｐゴシック" charset="-128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2800">
          <a:solidFill>
            <a:srgbClr val="FF0000"/>
          </a:solidFill>
          <a:latin typeface="Arial" charset="0"/>
          <a:ea typeface="ＭＳ Ｐゴシック" charset="-128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2800">
          <a:solidFill>
            <a:srgbClr val="FF0000"/>
          </a:solidFill>
          <a:latin typeface="Arial" charset="0"/>
          <a:ea typeface="ＭＳ Ｐゴシック" charset="-128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2800">
          <a:solidFill>
            <a:srgbClr val="FF0000"/>
          </a:solidFill>
          <a:latin typeface="Arial" charset="0"/>
          <a:ea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1C1C1C"/>
          </a:solidFill>
          <a:latin typeface="+mn-lt"/>
          <a:ea typeface="ＭＳ Ｐゴシック" charset="-128"/>
          <a:cs typeface="ＭＳ Ｐゴシック" pitchFamily="-109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1C1C1C"/>
          </a:solidFill>
          <a:latin typeface="+mn-lt"/>
          <a:ea typeface="ＭＳ Ｐゴシック" charset="-128"/>
          <a:cs typeface="ＭＳ Ｐゴシック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rgbClr val="1C1C1C"/>
          </a:solidFill>
          <a:latin typeface="+mn-lt"/>
          <a:ea typeface="ＭＳ Ｐゴシック" charset="-128"/>
          <a:cs typeface="ＭＳ Ｐゴシック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rgbClr val="1C1C1C"/>
          </a:solidFill>
          <a:latin typeface="+mn-lt"/>
          <a:ea typeface="ＭＳ Ｐゴシック" charset="-128"/>
          <a:cs typeface="ＭＳ Ｐゴシック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rgbClr val="1C1C1C"/>
          </a:solidFill>
          <a:latin typeface="+mn-lt"/>
          <a:ea typeface="ＭＳ Ｐゴシック" charset="-128"/>
          <a:cs typeface="ＭＳ Ｐゴシック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67549"/>
            <a:ext cx="7772400" cy="4124624"/>
          </a:xfrm>
        </p:spPr>
        <p:txBody>
          <a:bodyPr/>
          <a:lstStyle/>
          <a:p>
            <a:pPr algn="ctr">
              <a:defRPr/>
            </a:pPr>
            <a:r>
              <a:rPr lang="en-CH" b="1" dirty="0"/>
              <a:t>EPIC </a:t>
            </a:r>
            <a:br>
              <a:rPr lang="en-CH" sz="2400" b="1" dirty="0"/>
            </a:br>
            <a:r>
              <a:rPr lang="en-CH" sz="2400" i="1" dirty="0"/>
              <a:t>Eukaryotic Promoter and transcription Initiation prediction Challenge</a:t>
            </a:r>
            <a:br>
              <a:rPr lang="en-CH" sz="2400" b="1" dirty="0"/>
            </a:br>
            <a:r>
              <a:rPr lang="en-CH" sz="2400" b="1" dirty="0"/>
              <a:t>Challenge overview, rules and timeline</a:t>
            </a:r>
            <a:br>
              <a:rPr lang="fr-CH" sz="2400" b="1" dirty="0"/>
            </a:br>
            <a:br>
              <a:rPr lang="en-US" sz="2400" b="1" dirty="0">
                <a:solidFill>
                  <a:srgbClr val="002060"/>
                </a:solidFill>
              </a:rPr>
            </a:br>
            <a:r>
              <a:rPr lang="en-CH" sz="2400" b="1" dirty="0">
                <a:solidFill>
                  <a:srgbClr val="002060"/>
                </a:solidFill>
              </a:rPr>
              <a:t>The Eukaryotic Promoter Database EPD's 40th anniversary symposium</a:t>
            </a:r>
            <a:br>
              <a:rPr lang="en-CH" sz="2400" b="1" dirty="0">
                <a:solidFill>
                  <a:srgbClr val="002060"/>
                </a:solidFill>
              </a:rPr>
            </a:br>
            <a:br>
              <a:rPr lang="en-US" sz="2000" b="1" dirty="0">
                <a:solidFill>
                  <a:srgbClr val="002060"/>
                </a:solidFill>
              </a:rPr>
            </a:br>
            <a:br>
              <a:rPr lang="en-US" sz="2000" b="1" dirty="0">
                <a:solidFill>
                  <a:srgbClr val="002060"/>
                </a:solidFill>
              </a:rPr>
            </a:br>
            <a:r>
              <a:rPr lang="en-US" sz="2000" b="1" dirty="0">
                <a:solidFill>
                  <a:srgbClr val="002060"/>
                </a:solidFill>
              </a:rPr>
              <a:t>Sep 04 2026, Geneva,  Switzerland</a:t>
            </a:r>
            <a:br>
              <a:rPr lang="en-US" sz="2000" b="1" dirty="0">
                <a:solidFill>
                  <a:srgbClr val="002060"/>
                </a:solidFill>
              </a:rPr>
            </a:br>
            <a:br>
              <a:rPr lang="en-US" sz="2000" b="1" dirty="0">
                <a:solidFill>
                  <a:srgbClr val="002060"/>
                </a:solidFill>
              </a:rPr>
            </a:br>
            <a:r>
              <a:rPr lang="en-US" sz="2000" dirty="0">
                <a:solidFill>
                  <a:srgbClr val="2C2C2C"/>
                </a:solidFill>
                <a:cs typeface="+mn-cs"/>
              </a:rPr>
              <a:t>Philipp Bucher</a:t>
            </a:r>
            <a:endParaRPr lang="en-US" dirty="0"/>
          </a:p>
        </p:txBody>
      </p:sp>
    </p:spTree>
  </p:cSld>
  <p:clrMapOvr>
    <a:masterClrMapping/>
  </p:clrMapOvr>
  <p:transition advTm="155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838200" y="381000"/>
            <a:ext cx="7239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The challenge in a nutshell</a:t>
            </a:r>
          </a:p>
        </p:txBody>
      </p:sp>
      <p:sp>
        <p:nvSpPr>
          <p:cNvPr id="6147" name="Text Box 3"/>
          <p:cNvSpPr txBox="1">
            <a:spLocks noChangeArrowheads="1"/>
          </p:cNvSpPr>
          <p:nvPr/>
        </p:nvSpPr>
        <p:spPr bwMode="auto">
          <a:xfrm>
            <a:off x="533400" y="1447800"/>
            <a:ext cx="81899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en-US" sz="2000">
              <a:latin typeface="Times New Roman" charset="0"/>
            </a:endParaRPr>
          </a:p>
          <a:p>
            <a:endParaRPr lang="en-US" sz="2000">
              <a:latin typeface="Times New Roman" charset="0"/>
            </a:endParaRP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762000" y="1143000"/>
            <a:ext cx="784860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450850" indent="-271463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en-US" sz="1800">
              <a:latin typeface="Times New Roman" charset="0"/>
            </a:endParaRPr>
          </a:p>
          <a:p>
            <a:pPr lvl="1"/>
            <a:endParaRPr lang="en-US" sz="1800">
              <a:latin typeface="Times New Roman" charset="0"/>
            </a:endParaRPr>
          </a:p>
          <a:p>
            <a:endParaRPr lang="en-US" sz="1800">
              <a:latin typeface="Times New Roman" charset="0"/>
            </a:endParaRP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649287" y="900705"/>
            <a:ext cx="7848600" cy="1643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984250" indent="-2667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506538" indent="-3429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2028825" indent="-3429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551113" indent="-3429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3008313" indent="-3429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465513" indent="-3429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922713" indent="-3429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379913" indent="-3429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30000"/>
              </a:spcBef>
            </a:pPr>
            <a:r>
              <a:rPr lang="en-US" sz="1800" dirty="0">
                <a:solidFill>
                  <a:srgbClr val="002060"/>
                </a:solidFill>
                <a:latin typeface="+mn-lt"/>
                <a:cs typeface="Calibri" panose="020F0502020204030204" pitchFamily="34" charset="0"/>
              </a:rPr>
              <a:t>Transcription starts at specific positions in the genome at different rates.</a:t>
            </a:r>
          </a:p>
          <a:p>
            <a:pPr>
              <a:spcBef>
                <a:spcPct val="30000"/>
              </a:spcBef>
            </a:pPr>
            <a:r>
              <a:rPr lang="en-US" sz="1800" dirty="0">
                <a:solidFill>
                  <a:srgbClr val="002060"/>
                </a:solidFill>
                <a:latin typeface="+mn-lt"/>
                <a:cs typeface="Calibri" panose="020F0502020204030204" pitchFamily="34" charset="0"/>
              </a:rPr>
              <a:t>Technologies exist that capture transcription initiation events genome-wide at single base resolution.</a:t>
            </a:r>
          </a:p>
          <a:p>
            <a:pPr>
              <a:spcBef>
                <a:spcPct val="30000"/>
              </a:spcBef>
            </a:pPr>
            <a:r>
              <a:rPr lang="en-US" sz="1800" dirty="0">
                <a:solidFill>
                  <a:srgbClr val="002060"/>
                </a:solidFill>
                <a:latin typeface="+mn-lt"/>
                <a:cs typeface="Calibri" panose="020F0502020204030204" pitchFamily="34" charset="0"/>
              </a:rPr>
              <a:t>The resulting data have the structure of a count histogram of transcription start sites (TSSs) along the genome. </a:t>
            </a:r>
          </a:p>
        </p:txBody>
      </p:sp>
      <p:pic>
        <p:nvPicPr>
          <p:cNvPr id="2" name="Picture 1" descr="A close-up of a graph&#10;&#10;AI-generated content may be incorrect.">
            <a:extLst>
              <a:ext uri="{FF2B5EF4-FFF2-40B4-BE49-F238E27FC236}">
                <a16:creationId xmlns:a16="http://schemas.microsoft.com/office/drawing/2014/main" id="{AB991390-A6D5-D358-247C-C483EBE13A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913" y="2806586"/>
            <a:ext cx="6857999" cy="911362"/>
          </a:xfrm>
          <a:prstGeom prst="rect">
            <a:avLst/>
          </a:prstGeom>
        </p:spPr>
      </p:pic>
      <p:sp>
        <p:nvSpPr>
          <p:cNvPr id="3" name="Text Box 5">
            <a:extLst>
              <a:ext uri="{FF2B5EF4-FFF2-40B4-BE49-F238E27FC236}">
                <a16:creationId xmlns:a16="http://schemas.microsoft.com/office/drawing/2014/main" id="{7E28820A-3CC1-F06C-DF11-5617AA3C21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672" y="3998749"/>
            <a:ext cx="7848600" cy="16435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984250" indent="-266700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506538" indent="-3429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2028825" indent="-3429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551113" indent="-34290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3008313" indent="-3429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465513" indent="-3429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922713" indent="-3429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4379913" indent="-342900"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30000"/>
              </a:spcBef>
            </a:pPr>
            <a:r>
              <a:rPr lang="en-US" sz="1800" dirty="0">
                <a:solidFill>
                  <a:srgbClr val="002060"/>
                </a:solidFill>
                <a:latin typeface="+mn-lt"/>
                <a:cs typeface="Calibri" panose="020F0502020204030204" pitchFamily="34" charset="0"/>
              </a:rPr>
              <a:t>Participants will receive TSS data for 80 % of the genome and are requested to predict TSS frequencies for the rest of the genome from the DNA sequence.</a:t>
            </a:r>
          </a:p>
          <a:p>
            <a:pPr>
              <a:spcBef>
                <a:spcPct val="30000"/>
              </a:spcBef>
            </a:pPr>
            <a:r>
              <a:rPr lang="en-US" sz="1800" dirty="0">
                <a:solidFill>
                  <a:srgbClr val="002060"/>
                </a:solidFill>
                <a:latin typeface="+mn-lt"/>
                <a:cs typeface="Calibri" panose="020F0502020204030204" pitchFamily="34" charset="0"/>
              </a:rPr>
              <a:t>The evaluation will be strictly based on primary single-base TSS data</a:t>
            </a:r>
          </a:p>
          <a:p>
            <a:pPr>
              <a:spcBef>
                <a:spcPct val="30000"/>
              </a:spcBef>
            </a:pPr>
            <a:r>
              <a:rPr lang="en-US" sz="1800" dirty="0">
                <a:solidFill>
                  <a:srgbClr val="002060"/>
                </a:solidFill>
                <a:latin typeface="+mn-lt"/>
                <a:cs typeface="Calibri" panose="020F0502020204030204" pitchFamily="34" charset="0"/>
              </a:rPr>
              <a:t>… not on derived annotation such as genomic intervals declared as promoters or TSS clusters inferred by downstream analysis software tools.</a:t>
            </a:r>
          </a:p>
        </p:txBody>
      </p:sp>
    </p:spTree>
    <p:extLst>
      <p:ext uri="{BB962C8B-B14F-4D97-AF65-F5344CB8AC3E}">
        <p14:creationId xmlns:p14="http://schemas.microsoft.com/office/powerpoint/2010/main" val="31408507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C3C984-615F-0241-DB86-CA497BAB6A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>
            <a:extLst>
              <a:ext uri="{FF2B5EF4-FFF2-40B4-BE49-F238E27FC236}">
                <a16:creationId xmlns:a16="http://schemas.microsoft.com/office/drawing/2014/main" id="{E6EC7859-B5A0-DAF7-8AC2-5447A86AD7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81000"/>
            <a:ext cx="7239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The challenge data</a:t>
            </a:r>
          </a:p>
        </p:txBody>
      </p:sp>
      <p:sp>
        <p:nvSpPr>
          <p:cNvPr id="6147" name="Text Box 3">
            <a:extLst>
              <a:ext uri="{FF2B5EF4-FFF2-40B4-BE49-F238E27FC236}">
                <a16:creationId xmlns:a16="http://schemas.microsoft.com/office/drawing/2014/main" id="{576F3536-02EC-553B-7E97-0FD00D28D2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447800"/>
            <a:ext cx="81899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en-US" sz="2000">
              <a:latin typeface="Times New Roman" charset="0"/>
            </a:endParaRPr>
          </a:p>
          <a:p>
            <a:endParaRPr lang="en-US" sz="2000">
              <a:latin typeface="Times New Roman" charset="0"/>
            </a:endParaRPr>
          </a:p>
        </p:txBody>
      </p:sp>
      <p:sp>
        <p:nvSpPr>
          <p:cNvPr id="6148" name="Text Box 4">
            <a:extLst>
              <a:ext uri="{FF2B5EF4-FFF2-40B4-BE49-F238E27FC236}">
                <a16:creationId xmlns:a16="http://schemas.microsoft.com/office/drawing/2014/main" id="{26B4408C-4AE3-6580-9FC0-4628EA5966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143000"/>
            <a:ext cx="848283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450850" indent="-271463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en-US" sz="1800">
              <a:latin typeface="Times New Roman" charset="0"/>
            </a:endParaRPr>
          </a:p>
          <a:p>
            <a:pPr lvl="1"/>
            <a:endParaRPr lang="en-US" sz="1800">
              <a:latin typeface="Times New Roman" charset="0"/>
            </a:endParaRPr>
          </a:p>
          <a:p>
            <a:endParaRPr lang="en-US" sz="1800">
              <a:latin typeface="Times New Roman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83EFC7-D2A7-F3C4-A86A-415E0ADA7E4A}"/>
              </a:ext>
            </a:extLst>
          </p:cNvPr>
          <p:cNvSpPr txBox="1"/>
          <p:nvPr/>
        </p:nvSpPr>
        <p:spPr>
          <a:xfrm>
            <a:off x="1078997" y="1550838"/>
            <a:ext cx="7117051" cy="32316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GB" sz="1800" dirty="0">
                <a:solidFill>
                  <a:srgbClr val="002060"/>
                </a:solidFill>
              </a:rPr>
              <a:t>Capped small RNA-</a:t>
            </a:r>
            <a:r>
              <a:rPr lang="en-GB" sz="1800" dirty="0" err="1">
                <a:solidFill>
                  <a:srgbClr val="002060"/>
                </a:solidFill>
              </a:rPr>
              <a:t>seq</a:t>
            </a:r>
            <a:r>
              <a:rPr lang="en-GB" sz="1800" dirty="0">
                <a:solidFill>
                  <a:srgbClr val="002060"/>
                </a:solidFill>
              </a:rPr>
              <a:t> (</a:t>
            </a:r>
            <a:r>
              <a:rPr lang="en-GB" sz="1800" dirty="0" err="1">
                <a:solidFill>
                  <a:srgbClr val="002060"/>
                </a:solidFill>
              </a:rPr>
              <a:t>csRNA-seq</a:t>
            </a:r>
            <a:r>
              <a:rPr lang="en-GB" sz="1800" dirty="0">
                <a:solidFill>
                  <a:srgbClr val="002060"/>
                </a:solidFill>
              </a:rPr>
              <a:t>) data for five animal species from Sascha </a:t>
            </a:r>
            <a:r>
              <a:rPr lang="en-GB" sz="1800" dirty="0" err="1">
                <a:solidFill>
                  <a:srgbClr val="002060"/>
                </a:solidFill>
              </a:rPr>
              <a:t>Duttke's</a:t>
            </a:r>
            <a:r>
              <a:rPr lang="en-GB" sz="1800" dirty="0">
                <a:solidFill>
                  <a:srgbClr val="002060"/>
                </a:solidFill>
              </a:rPr>
              <a:t> lab (one tissue, 2-3 replicates)</a:t>
            </a:r>
          </a:p>
          <a:p>
            <a:pPr>
              <a:spcBef>
                <a:spcPts val="1200"/>
              </a:spcBef>
            </a:pPr>
            <a:r>
              <a:rPr lang="en-GB" sz="1800" dirty="0" err="1">
                <a:solidFill>
                  <a:srgbClr val="002060"/>
                </a:solidFill>
              </a:rPr>
              <a:t>csRNA-seq</a:t>
            </a:r>
            <a:r>
              <a:rPr lang="en-GB" sz="1800" dirty="0">
                <a:solidFill>
                  <a:srgbClr val="002060"/>
                </a:solidFill>
              </a:rPr>
              <a:t> uniformly captures active RNA polymerase II initiation events from total RNA (Meyer et al. Nature 2026), </a:t>
            </a:r>
          </a:p>
          <a:p>
            <a:pPr>
              <a:spcBef>
                <a:spcPts val="1200"/>
              </a:spcBef>
            </a:pPr>
            <a:r>
              <a:rPr lang="en-GB" sz="1800" dirty="0">
                <a:solidFill>
                  <a:srgbClr val="002060"/>
                </a:solidFill>
              </a:rPr>
              <a:t>enables high-resolution mapping of transcription start sites and initiation rates of both stable RNAs (mRNAs and non-coding RNAs) and transient RNAs (enhancer, promoter-antisense, or primary micro RNAs).</a:t>
            </a:r>
          </a:p>
          <a:p>
            <a:pPr>
              <a:spcBef>
                <a:spcPts val="1200"/>
              </a:spcBef>
            </a:pPr>
            <a:r>
              <a:rPr lang="en-GB" sz="1800" dirty="0">
                <a:solidFill>
                  <a:srgbClr val="002060"/>
                </a:solidFill>
              </a:rPr>
              <a:t>sRNA-</a:t>
            </a:r>
            <a:r>
              <a:rPr lang="en-GB" sz="1800" dirty="0" err="1">
                <a:solidFill>
                  <a:srgbClr val="002060"/>
                </a:solidFill>
              </a:rPr>
              <a:t>seq</a:t>
            </a:r>
            <a:r>
              <a:rPr lang="en-GB" sz="1800" dirty="0">
                <a:solidFill>
                  <a:srgbClr val="002060"/>
                </a:solidFill>
              </a:rPr>
              <a:t> data (small RNA, capped and uncapped) are provided as controls (utility unknown, could help)) </a:t>
            </a:r>
            <a:endParaRPr lang="en-CH" sz="1800" dirty="0">
              <a:solidFill>
                <a:srgbClr val="00206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82602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FF816-C382-DC44-DB06-C014C517F2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>
            <a:extLst>
              <a:ext uri="{FF2B5EF4-FFF2-40B4-BE49-F238E27FC236}">
                <a16:creationId xmlns:a16="http://schemas.microsoft.com/office/drawing/2014/main" id="{76F396B6-E377-BD37-343E-AAF3DCDFA4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50572"/>
            <a:ext cx="72390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Species and genomes </a:t>
            </a:r>
          </a:p>
        </p:txBody>
      </p:sp>
      <p:sp>
        <p:nvSpPr>
          <p:cNvPr id="6147" name="Text Box 3">
            <a:extLst>
              <a:ext uri="{FF2B5EF4-FFF2-40B4-BE49-F238E27FC236}">
                <a16:creationId xmlns:a16="http://schemas.microsoft.com/office/drawing/2014/main" id="{2F7C19EB-8146-0D7C-0DE3-6880DE2F7B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447800"/>
            <a:ext cx="81899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en-US" sz="2000">
              <a:latin typeface="Times New Roman" charset="0"/>
            </a:endParaRPr>
          </a:p>
          <a:p>
            <a:endParaRPr lang="en-US" sz="2000">
              <a:latin typeface="Times New Roman" charset="0"/>
            </a:endParaRPr>
          </a:p>
        </p:txBody>
      </p:sp>
      <p:sp>
        <p:nvSpPr>
          <p:cNvPr id="6148" name="Text Box 4">
            <a:extLst>
              <a:ext uri="{FF2B5EF4-FFF2-40B4-BE49-F238E27FC236}">
                <a16:creationId xmlns:a16="http://schemas.microsoft.com/office/drawing/2014/main" id="{493AED5C-516C-7E12-E367-4F5B9D5DAA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143000"/>
            <a:ext cx="848283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450850" indent="-271463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en-US" sz="1800">
              <a:latin typeface="Times New Roman" charset="0"/>
            </a:endParaRPr>
          </a:p>
          <a:p>
            <a:pPr lvl="1"/>
            <a:endParaRPr lang="en-US" sz="1800">
              <a:latin typeface="Times New Roman" charset="0"/>
            </a:endParaRPr>
          </a:p>
          <a:p>
            <a:endParaRPr lang="en-US" sz="1800">
              <a:latin typeface="Times New Roman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9A8D6B3-43C7-7E0A-BD2E-DC47027D55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624" y="683994"/>
            <a:ext cx="6871277" cy="472255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4EA8390-C6CC-7D54-708E-82FD8FC09202}"/>
              </a:ext>
            </a:extLst>
          </p:cNvPr>
          <p:cNvSpPr txBox="1"/>
          <p:nvPr/>
        </p:nvSpPr>
        <p:spPr>
          <a:xfrm>
            <a:off x="1006761" y="5523873"/>
            <a:ext cx="1903788" cy="391628"/>
          </a:xfrm>
          <a:prstGeom prst="rect">
            <a:avLst/>
          </a:prstGeom>
          <a:noFill/>
          <a:ln w="19050">
            <a:solidFill>
              <a:schemeClr val="tx2"/>
            </a:solidFill>
          </a:ln>
        </p:spPr>
        <p:txBody>
          <a:bodyPr wrap="square" lIns="72000" tIns="72000" rIns="72000" bIns="72000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GB" sz="1600" dirty="0">
                <a:solidFill>
                  <a:srgbClr val="002060"/>
                </a:solidFill>
                <a:latin typeface="+mn-lt"/>
              </a:rPr>
              <a:t>Challenge genomes</a:t>
            </a:r>
            <a:endParaRPr lang="en-CH" sz="1600" dirty="0">
              <a:solidFill>
                <a:srgbClr val="002060"/>
              </a:solidFill>
              <a:latin typeface="+mn-l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EAB1C99-B76A-02CE-6BD9-0C159D2D7CDA}"/>
              </a:ext>
            </a:extLst>
          </p:cNvPr>
          <p:cNvSpPr/>
          <p:nvPr/>
        </p:nvSpPr>
        <p:spPr>
          <a:xfrm>
            <a:off x="2621600" y="828468"/>
            <a:ext cx="1733689" cy="3395140"/>
          </a:xfrm>
          <a:prstGeom prst="rect">
            <a:avLst/>
          </a:prstGeom>
          <a:noFill/>
          <a:ln w="1905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574621E-7307-6A15-61C8-71F8212AE4E1}"/>
              </a:ext>
            </a:extLst>
          </p:cNvPr>
          <p:cNvSpPr/>
          <p:nvPr/>
        </p:nvSpPr>
        <p:spPr>
          <a:xfrm>
            <a:off x="2621601" y="4364231"/>
            <a:ext cx="1733688" cy="509509"/>
          </a:xfrm>
          <a:prstGeom prst="rect">
            <a:avLst/>
          </a:prstGeom>
          <a:noFill/>
          <a:ln w="19050">
            <a:solidFill>
              <a:srgbClr val="00206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H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AEA4FD8-D831-0450-742D-2DA8AFBDD703}"/>
              </a:ext>
            </a:extLst>
          </p:cNvPr>
          <p:cNvSpPr txBox="1"/>
          <p:nvPr/>
        </p:nvSpPr>
        <p:spPr>
          <a:xfrm>
            <a:off x="3055023" y="5523873"/>
            <a:ext cx="4261983" cy="676321"/>
          </a:xfrm>
          <a:prstGeom prst="rect">
            <a:avLst/>
          </a:prstGeom>
          <a:noFill/>
          <a:ln w="19050">
            <a:solidFill>
              <a:srgbClr val="002060"/>
            </a:solidFill>
          </a:ln>
        </p:spPr>
        <p:txBody>
          <a:bodyPr wrap="square" lIns="72000" tIns="72000" rIns="72000" bIns="72000" rtlCol="0">
            <a:spAutoFit/>
          </a:bodyPr>
          <a:lstStyle/>
          <a:p>
            <a:pPr>
              <a:spcBef>
                <a:spcPts val="300"/>
              </a:spcBef>
            </a:pPr>
            <a:r>
              <a:rPr lang="en-GB" sz="1600" i="1" dirty="0" err="1">
                <a:solidFill>
                  <a:srgbClr val="002060"/>
                </a:solidFill>
                <a:latin typeface="+mn-lt"/>
              </a:rPr>
              <a:t>Nematostella</a:t>
            </a:r>
            <a:r>
              <a:rPr lang="en-GB" sz="1600" dirty="0">
                <a:solidFill>
                  <a:srgbClr val="002060"/>
                </a:solidFill>
                <a:latin typeface="+mn-lt"/>
              </a:rPr>
              <a:t> provided as toy and demo example</a:t>
            </a:r>
          </a:p>
          <a:p>
            <a:pPr>
              <a:spcBef>
                <a:spcPts val="300"/>
              </a:spcBef>
            </a:pPr>
            <a:r>
              <a:rPr lang="en-GB" sz="1600" dirty="0">
                <a:solidFill>
                  <a:srgbClr val="002060"/>
                </a:solidFill>
                <a:latin typeface="+mn-lt"/>
              </a:rPr>
              <a:t>Public </a:t>
            </a:r>
            <a:r>
              <a:rPr lang="en-GB" sz="1600" dirty="0" err="1">
                <a:solidFill>
                  <a:srgbClr val="002060"/>
                </a:solidFill>
                <a:latin typeface="+mn-lt"/>
              </a:rPr>
              <a:t>csRNA-seq</a:t>
            </a:r>
            <a:r>
              <a:rPr lang="en-GB" sz="1600" dirty="0">
                <a:solidFill>
                  <a:srgbClr val="002060"/>
                </a:solidFill>
                <a:latin typeface="+mn-lt"/>
              </a:rPr>
              <a:t> data available from  GSE135498</a:t>
            </a:r>
            <a:endParaRPr lang="en-CH" sz="1600" dirty="0">
              <a:solidFill>
                <a:srgbClr val="00206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9221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0AFAB7-24CA-7236-E37F-3E2340552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>
            <a:extLst>
              <a:ext uri="{FF2B5EF4-FFF2-40B4-BE49-F238E27FC236}">
                <a16:creationId xmlns:a16="http://schemas.microsoft.com/office/drawing/2014/main" id="{D9FBE243-FDE4-839F-08DA-56B7CB4282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50572"/>
            <a:ext cx="7239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</a:p>
        </p:txBody>
      </p:sp>
      <p:sp>
        <p:nvSpPr>
          <p:cNvPr id="6147" name="Text Box 3">
            <a:extLst>
              <a:ext uri="{FF2B5EF4-FFF2-40B4-BE49-F238E27FC236}">
                <a16:creationId xmlns:a16="http://schemas.microsoft.com/office/drawing/2014/main" id="{4B5907AB-2DC6-1CA0-C01C-631160EEE4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293903"/>
            <a:ext cx="81899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en-US" sz="2000">
              <a:latin typeface="Times New Roman" charset="0"/>
            </a:endParaRPr>
          </a:p>
          <a:p>
            <a:endParaRPr lang="en-US" sz="2000">
              <a:latin typeface="Times New Roman" charset="0"/>
            </a:endParaRPr>
          </a:p>
        </p:txBody>
      </p:sp>
      <p:sp>
        <p:nvSpPr>
          <p:cNvPr id="6148" name="Text Box 4">
            <a:extLst>
              <a:ext uri="{FF2B5EF4-FFF2-40B4-BE49-F238E27FC236}">
                <a16:creationId xmlns:a16="http://schemas.microsoft.com/office/drawing/2014/main" id="{A6CFDC14-185C-13A9-E380-EFE03ECC6B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143000"/>
            <a:ext cx="848283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450850" indent="-271463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en-US" sz="1800">
              <a:latin typeface="Times New Roman" charset="0"/>
            </a:endParaRPr>
          </a:p>
          <a:p>
            <a:pPr lvl="1"/>
            <a:endParaRPr lang="en-US" sz="1800">
              <a:latin typeface="Times New Roman" charset="0"/>
            </a:endParaRPr>
          </a:p>
          <a:p>
            <a:endParaRPr lang="en-US" sz="1800">
              <a:latin typeface="Times New Roman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567B06-7993-649E-5221-5E74991EC06F}"/>
              </a:ext>
            </a:extLst>
          </p:cNvPr>
          <p:cNvSpPr txBox="1"/>
          <p:nvPr/>
        </p:nvSpPr>
        <p:spPr>
          <a:xfrm>
            <a:off x="533400" y="838200"/>
            <a:ext cx="8077200" cy="130805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H" sz="2000" dirty="0">
                <a:solidFill>
                  <a:srgbClr val="002060"/>
                </a:solidFill>
                <a:latin typeface="+mn-lt"/>
              </a:rPr>
              <a:t>Oriented: Initiation on + and − strand are sep</a:t>
            </a:r>
            <a:r>
              <a:rPr lang="en-GB" sz="2000" dirty="0">
                <a:solidFill>
                  <a:srgbClr val="002060"/>
                </a:solidFill>
                <a:latin typeface="+mn-lt"/>
              </a:rPr>
              <a:t>a</a:t>
            </a:r>
            <a:r>
              <a:rPr lang="en-CH" sz="2000" dirty="0">
                <a:solidFill>
                  <a:srgbClr val="002060"/>
                </a:solidFill>
                <a:latin typeface="+mn-lt"/>
              </a:rPr>
              <a:t>rate events, effective genome size twice as big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H" sz="2000" dirty="0">
                <a:solidFill>
                  <a:srgbClr val="002060"/>
                </a:solidFill>
                <a:latin typeface="+mn-lt"/>
              </a:rPr>
              <a:t>Regional effects: TSSs often occur as clusters, causes partly understood, some may be promoters or enhancers, other just open chromatin.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DE13514-1DFB-8F62-6B8A-B9BB17D4A6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254" y="2570600"/>
            <a:ext cx="6703443" cy="2664325"/>
          </a:xfrm>
          <a:prstGeom prst="rect">
            <a:avLst/>
          </a:prstGeom>
        </p:spPr>
      </p:pic>
      <p:sp>
        <p:nvSpPr>
          <p:cNvPr id="3" name="Text Box 2">
            <a:extLst>
              <a:ext uri="{FF2B5EF4-FFF2-40B4-BE49-F238E27FC236}">
                <a16:creationId xmlns:a16="http://schemas.microsoft.com/office/drawing/2014/main" id="{F18ABCA3-91C5-30D6-C090-A7CF97AC6D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81000"/>
            <a:ext cx="7239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Nature of the data – TSS clusters</a:t>
            </a:r>
          </a:p>
        </p:txBody>
      </p:sp>
    </p:spTree>
    <p:extLst>
      <p:ext uri="{BB962C8B-B14F-4D97-AF65-F5344CB8AC3E}">
        <p14:creationId xmlns:p14="http://schemas.microsoft.com/office/powerpoint/2010/main" val="3724050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DA463-AD8D-8A25-5566-1EBD026B4D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>
            <a:extLst>
              <a:ext uri="{FF2B5EF4-FFF2-40B4-BE49-F238E27FC236}">
                <a16:creationId xmlns:a16="http://schemas.microsoft.com/office/drawing/2014/main" id="{D3FD9D9A-8E53-CA54-D5EE-AD235AA98B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50572"/>
            <a:ext cx="7239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 </a:t>
            </a:r>
          </a:p>
        </p:txBody>
      </p:sp>
      <p:sp>
        <p:nvSpPr>
          <p:cNvPr id="6148" name="Text Box 4">
            <a:extLst>
              <a:ext uri="{FF2B5EF4-FFF2-40B4-BE49-F238E27FC236}">
                <a16:creationId xmlns:a16="http://schemas.microsoft.com/office/drawing/2014/main" id="{F8E7CF5B-D684-849E-FEBE-882C7F1151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143000"/>
            <a:ext cx="848283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450850" indent="-271463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en-US" sz="1800">
              <a:latin typeface="Times New Roman" charset="0"/>
            </a:endParaRPr>
          </a:p>
          <a:p>
            <a:pPr lvl="1"/>
            <a:endParaRPr lang="en-US" sz="1800">
              <a:latin typeface="Times New Roman" charset="0"/>
            </a:endParaRPr>
          </a:p>
          <a:p>
            <a:endParaRPr lang="en-US" sz="1800">
              <a:latin typeface="Times New Roman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5CE7FE-10EE-EF0F-AE5B-70226D267DBA}"/>
              </a:ext>
            </a:extLst>
          </p:cNvPr>
          <p:cNvSpPr txBox="1"/>
          <p:nvPr/>
        </p:nvSpPr>
        <p:spPr>
          <a:xfrm>
            <a:off x="533400" y="1147289"/>
            <a:ext cx="8077200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CH" sz="2000" dirty="0">
                <a:solidFill>
                  <a:srgbClr val="002060"/>
                </a:solidFill>
                <a:latin typeface="+mn-lt"/>
              </a:rPr>
              <a:t>Sparse: &gt; 99.9 of genomic positions not used as TSS</a:t>
            </a: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2060"/>
                </a:solidFill>
                <a:latin typeface="+mn-lt"/>
              </a:rPr>
              <a:t>L</a:t>
            </a:r>
            <a:r>
              <a:rPr lang="en-CH" sz="2000" dirty="0">
                <a:solidFill>
                  <a:srgbClr val="002060"/>
                </a:solidFill>
                <a:latin typeface="+mn-lt"/>
              </a:rPr>
              <a:t>arge dymamic range: top 1000 positions make up 50% of all TSS counts  </a:t>
            </a:r>
          </a:p>
        </p:txBody>
      </p:sp>
      <p:sp>
        <p:nvSpPr>
          <p:cNvPr id="3" name="Text Box 2">
            <a:extLst>
              <a:ext uri="{FF2B5EF4-FFF2-40B4-BE49-F238E27FC236}">
                <a16:creationId xmlns:a16="http://schemas.microsoft.com/office/drawing/2014/main" id="{931898A8-BB00-7A3A-D1C8-0508CDF166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81000"/>
            <a:ext cx="7239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Nature of the data – large dynamic range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80E668-854E-0149-3CD4-86EFFBBA2605}"/>
              </a:ext>
            </a:extLst>
          </p:cNvPr>
          <p:cNvSpPr txBox="1"/>
          <p:nvPr/>
        </p:nvSpPr>
        <p:spPr>
          <a:xfrm>
            <a:off x="709499" y="2293903"/>
            <a:ext cx="6544420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2000" dirty="0">
                <a:solidFill>
                  <a:srgbClr val="002060"/>
                </a:solidFill>
                <a:latin typeface="+mn-lt"/>
              </a:rPr>
              <a:t>Count statistics for the combined replicates of in </a:t>
            </a:r>
            <a:r>
              <a:rPr lang="en-GB" sz="2000" dirty="0" err="1">
                <a:solidFill>
                  <a:srgbClr val="002060"/>
                </a:solidFill>
                <a:latin typeface="+mn-lt"/>
              </a:rPr>
              <a:t>Nematostella</a:t>
            </a:r>
            <a:r>
              <a:rPr lang="en-GB" sz="2000" dirty="0">
                <a:solidFill>
                  <a:srgbClr val="002060"/>
                </a:solidFill>
                <a:latin typeface="+mn-lt"/>
              </a:rPr>
              <a:t>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CEA6216-772D-4171-2B5A-0202267997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1349202"/>
              </p:ext>
            </p:extLst>
          </p:nvPr>
        </p:nvGraphicFramePr>
        <p:xfrm>
          <a:off x="598964" y="2984500"/>
          <a:ext cx="7729360" cy="219456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022637">
                  <a:extLst>
                    <a:ext uri="{9D8B030D-6E8A-4147-A177-3AD203B41FA5}">
                      <a16:colId xmlns:a16="http://schemas.microsoft.com/office/drawing/2014/main" val="247078228"/>
                    </a:ext>
                  </a:extLst>
                </a:gridCol>
                <a:gridCol w="1589214">
                  <a:extLst>
                    <a:ext uri="{9D8B030D-6E8A-4147-A177-3AD203B41FA5}">
                      <a16:colId xmlns:a16="http://schemas.microsoft.com/office/drawing/2014/main" val="2331273948"/>
                    </a:ext>
                  </a:extLst>
                </a:gridCol>
                <a:gridCol w="1372503">
                  <a:extLst>
                    <a:ext uri="{9D8B030D-6E8A-4147-A177-3AD203B41FA5}">
                      <a16:colId xmlns:a16="http://schemas.microsoft.com/office/drawing/2014/main" val="1843558425"/>
                    </a:ext>
                  </a:extLst>
                </a:gridCol>
                <a:gridCol w="1372503">
                  <a:extLst>
                    <a:ext uri="{9D8B030D-6E8A-4147-A177-3AD203B41FA5}">
                      <a16:colId xmlns:a16="http://schemas.microsoft.com/office/drawing/2014/main" val="3385501147"/>
                    </a:ext>
                  </a:extLst>
                </a:gridCol>
                <a:gridCol w="1372503">
                  <a:extLst>
                    <a:ext uri="{9D8B030D-6E8A-4147-A177-3AD203B41FA5}">
                      <a16:colId xmlns:a16="http://schemas.microsoft.com/office/drawing/2014/main" val="202024719"/>
                    </a:ext>
                  </a:extLst>
                </a:gridCol>
              </a:tblGrid>
              <a:tr h="219075"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800" u="none" strike="noStrike">
                          <a:effectLst/>
                        </a:rPr>
                        <a:t>Counts per position</a:t>
                      </a:r>
                      <a:endParaRPr lang="en-CH" sz="1800">
                        <a:effectLst/>
                      </a:endParaRPr>
                    </a:p>
                  </a:txBody>
                  <a:tcPr marL="63500" marR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800" u="none" strike="noStrike">
                          <a:effectLst/>
                        </a:rPr>
                        <a:t># of positions</a:t>
                      </a:r>
                      <a:endParaRPr lang="en-CH" sz="1800">
                        <a:effectLst/>
                      </a:endParaRPr>
                    </a:p>
                  </a:txBody>
                  <a:tcPr marL="63500" marR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800" u="none" strike="noStrike">
                          <a:effectLst/>
                        </a:rPr>
                        <a:t># of counts</a:t>
                      </a:r>
                      <a:endParaRPr lang="en-CH" sz="1800">
                        <a:effectLst/>
                      </a:endParaRPr>
                    </a:p>
                  </a:txBody>
                  <a:tcPr marL="63500" marR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800" u="none" strike="noStrike">
                          <a:effectLst/>
                        </a:rPr>
                        <a:t>% positions</a:t>
                      </a:r>
                      <a:endParaRPr lang="en-CH" sz="1800">
                        <a:effectLst/>
                      </a:endParaRPr>
                    </a:p>
                  </a:txBody>
                  <a:tcPr marL="63500" marR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800" u="none" strike="noStrike">
                          <a:effectLst/>
                        </a:rPr>
                        <a:t>% counts</a:t>
                      </a:r>
                      <a:endParaRPr lang="en-CH" sz="1800">
                        <a:effectLst/>
                      </a:endParaRPr>
                    </a:p>
                  </a:txBody>
                  <a:tcPr marL="63500" marR="63500"/>
                </a:tc>
                <a:extLst>
                  <a:ext uri="{0D108BD9-81ED-4DB2-BD59-A6C34878D82A}">
                    <a16:rowId xmlns:a16="http://schemas.microsoft.com/office/drawing/2014/main" val="3890798398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800" u="none" strike="noStrike">
                          <a:effectLst/>
                        </a:rPr>
                        <a:t>all</a:t>
                      </a:r>
                      <a:endParaRPr lang="en-CH" sz="1800">
                        <a:effectLst/>
                      </a:endParaRPr>
                    </a:p>
                  </a:txBody>
                  <a:tcPr marL="63500" marR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800" u="none" strike="noStrike">
                          <a:effectLst/>
                        </a:rPr>
                        <a:t>537175922</a:t>
                      </a:r>
                      <a:endParaRPr lang="en-CH" sz="1800">
                        <a:effectLst/>
                      </a:endParaRPr>
                    </a:p>
                  </a:txBody>
                  <a:tcPr marL="63500" marR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800" u="none" strike="noStrike">
                          <a:effectLst/>
                        </a:rPr>
                        <a:t>10474611</a:t>
                      </a:r>
                      <a:endParaRPr lang="en-CH" sz="1800">
                        <a:effectLst/>
                      </a:endParaRPr>
                    </a:p>
                  </a:txBody>
                  <a:tcPr marL="63500" marR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800" u="none" strike="noStrike" dirty="0">
                          <a:effectLst/>
                        </a:rPr>
                        <a:t>100%</a:t>
                      </a:r>
                      <a:endParaRPr lang="en-CH" sz="1800" dirty="0">
                        <a:effectLst/>
                      </a:endParaRPr>
                    </a:p>
                  </a:txBody>
                  <a:tcPr marL="63500" marR="6350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800" u="none" strike="noStrike">
                          <a:effectLst/>
                        </a:rPr>
                        <a:t>100%</a:t>
                      </a:r>
                      <a:endParaRPr lang="en-CH" sz="1800">
                        <a:effectLst/>
                      </a:endParaRPr>
                    </a:p>
                  </a:txBody>
                  <a:tcPr marL="63500" marR="63500"/>
                </a:tc>
                <a:extLst>
                  <a:ext uri="{0D108BD9-81ED-4DB2-BD59-A6C34878D82A}">
                    <a16:rowId xmlns:a16="http://schemas.microsoft.com/office/drawing/2014/main" val="2343250865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800" u="none" strike="noStrike">
                          <a:effectLst/>
                        </a:rPr>
                        <a:t>&gt; 0</a:t>
                      </a:r>
                      <a:endParaRPr lang="en-CH" sz="1800">
                        <a:effectLst/>
                      </a:endParaRPr>
                    </a:p>
                  </a:txBody>
                  <a:tcPr marL="63500" marR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800" u="none" strike="noStrike" dirty="0">
                          <a:effectLst/>
                        </a:rPr>
                        <a:t>421019</a:t>
                      </a:r>
                      <a:endParaRPr lang="en-CH" sz="1800" dirty="0">
                        <a:effectLst/>
                      </a:endParaRPr>
                    </a:p>
                  </a:txBody>
                  <a:tcPr marL="63500" marR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800" u="none" strike="noStrike">
                          <a:effectLst/>
                        </a:rPr>
                        <a:t>10474611</a:t>
                      </a:r>
                      <a:endParaRPr lang="en-CH" sz="1800">
                        <a:effectLst/>
                      </a:endParaRPr>
                    </a:p>
                  </a:txBody>
                  <a:tcPr marL="63500" marR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800" u="none" strike="noStrike" dirty="0">
                          <a:effectLst/>
                        </a:rPr>
                        <a:t>0.0784%</a:t>
                      </a:r>
                      <a:endParaRPr lang="en-CH" sz="1800" dirty="0">
                        <a:effectLst/>
                      </a:endParaRPr>
                    </a:p>
                  </a:txBody>
                  <a:tcPr marL="63500" marR="6350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800" u="none" strike="noStrike">
                          <a:effectLst/>
                        </a:rPr>
                        <a:t>100%</a:t>
                      </a:r>
                      <a:endParaRPr lang="en-CH" sz="1800">
                        <a:effectLst/>
                      </a:endParaRPr>
                    </a:p>
                  </a:txBody>
                  <a:tcPr marL="63500" marR="63500"/>
                </a:tc>
                <a:extLst>
                  <a:ext uri="{0D108BD9-81ED-4DB2-BD59-A6C34878D82A}">
                    <a16:rowId xmlns:a16="http://schemas.microsoft.com/office/drawing/2014/main" val="1804365875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800" u="none" strike="noStrike">
                          <a:effectLst/>
                        </a:rPr>
                        <a:t>&gt;10</a:t>
                      </a:r>
                      <a:endParaRPr lang="en-CH" sz="1800">
                        <a:effectLst/>
                      </a:endParaRPr>
                    </a:p>
                  </a:txBody>
                  <a:tcPr marL="63500" marR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800" u="none" strike="noStrike">
                          <a:effectLst/>
                        </a:rPr>
                        <a:t>43818</a:t>
                      </a:r>
                      <a:endParaRPr lang="en-CH" sz="1800">
                        <a:effectLst/>
                      </a:endParaRPr>
                    </a:p>
                  </a:txBody>
                  <a:tcPr marL="63500" marR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800" u="none" strike="noStrike">
                          <a:effectLst/>
                        </a:rPr>
                        <a:t>9676190</a:t>
                      </a:r>
                      <a:endParaRPr lang="en-CH" sz="1800">
                        <a:effectLst/>
                      </a:endParaRPr>
                    </a:p>
                  </a:txBody>
                  <a:tcPr marL="63500" marR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800" u="none" strike="noStrike">
                          <a:effectLst/>
                        </a:rPr>
                        <a:t>0.0082%</a:t>
                      </a:r>
                      <a:endParaRPr lang="en-CH" sz="1800">
                        <a:effectLst/>
                      </a:endParaRPr>
                    </a:p>
                  </a:txBody>
                  <a:tcPr marL="63500" marR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800" u="none" strike="noStrike">
                          <a:effectLst/>
                        </a:rPr>
                        <a:t>92.37%</a:t>
                      </a:r>
                      <a:endParaRPr lang="en-CH" sz="1800">
                        <a:effectLst/>
                      </a:endParaRPr>
                    </a:p>
                  </a:txBody>
                  <a:tcPr marL="63500" marR="63500"/>
                </a:tc>
                <a:extLst>
                  <a:ext uri="{0D108BD9-81ED-4DB2-BD59-A6C34878D82A}">
                    <a16:rowId xmlns:a16="http://schemas.microsoft.com/office/drawing/2014/main" val="2615097920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800" u="none" strike="noStrike">
                          <a:effectLst/>
                        </a:rPr>
                        <a:t>&gt; 100</a:t>
                      </a:r>
                      <a:endParaRPr lang="en-CH" sz="1800">
                        <a:effectLst/>
                      </a:endParaRPr>
                    </a:p>
                  </a:txBody>
                  <a:tcPr marL="63500" marR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800" u="none" strike="noStrike">
                          <a:effectLst/>
                        </a:rPr>
                        <a:t>8339</a:t>
                      </a:r>
                      <a:endParaRPr lang="en-CH" sz="1800">
                        <a:effectLst/>
                      </a:endParaRPr>
                    </a:p>
                  </a:txBody>
                  <a:tcPr marL="63500" marR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800" u="none" strike="noStrike">
                          <a:effectLst/>
                        </a:rPr>
                        <a:t>8601837</a:t>
                      </a:r>
                      <a:endParaRPr lang="en-CH" sz="1800">
                        <a:effectLst/>
                      </a:endParaRPr>
                    </a:p>
                  </a:txBody>
                  <a:tcPr marL="63500" marR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800" u="none" strike="noStrike" dirty="0">
                          <a:effectLst/>
                        </a:rPr>
                        <a:t>0.0016%</a:t>
                      </a:r>
                      <a:endParaRPr lang="en-CH" sz="1800" dirty="0">
                        <a:effectLst/>
                      </a:endParaRPr>
                    </a:p>
                  </a:txBody>
                  <a:tcPr marL="63500" marR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800" u="none" strike="noStrike">
                          <a:effectLst/>
                        </a:rPr>
                        <a:t>82.12%</a:t>
                      </a:r>
                      <a:endParaRPr lang="en-CH" sz="1800">
                        <a:effectLst/>
                      </a:endParaRPr>
                    </a:p>
                  </a:txBody>
                  <a:tcPr marL="63500" marR="63500"/>
                </a:tc>
                <a:extLst>
                  <a:ext uri="{0D108BD9-81ED-4DB2-BD59-A6C34878D82A}">
                    <a16:rowId xmlns:a16="http://schemas.microsoft.com/office/drawing/2014/main" val="2685481461"/>
                  </a:ext>
                </a:extLst>
              </a:tr>
              <a:tr h="219075"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800" u="none" strike="noStrike" dirty="0">
                          <a:effectLst/>
                        </a:rPr>
                        <a:t>&gt; 1000</a:t>
                      </a:r>
                      <a:endParaRPr lang="en-CH" sz="1800" dirty="0">
                        <a:effectLst/>
                      </a:endParaRPr>
                    </a:p>
                  </a:txBody>
                  <a:tcPr marL="63500" marR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800" u="none" strike="noStrike">
                          <a:effectLst/>
                        </a:rPr>
                        <a:t>1387</a:t>
                      </a:r>
                      <a:endParaRPr lang="en-CH" sz="1800">
                        <a:effectLst/>
                      </a:endParaRPr>
                    </a:p>
                  </a:txBody>
                  <a:tcPr marL="63500" marR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800" u="none" strike="noStrike" dirty="0">
                          <a:effectLst/>
                        </a:rPr>
                        <a:t>6717198</a:t>
                      </a:r>
                      <a:endParaRPr lang="en-CH" sz="1800" dirty="0">
                        <a:effectLst/>
                      </a:endParaRPr>
                    </a:p>
                  </a:txBody>
                  <a:tcPr marL="63500" marR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800" u="none" strike="noStrike" dirty="0">
                          <a:effectLst/>
                        </a:rPr>
                        <a:t>0.00026%</a:t>
                      </a:r>
                      <a:endParaRPr lang="en-CH" sz="1800" dirty="0">
                        <a:effectLst/>
                      </a:endParaRPr>
                    </a:p>
                  </a:txBody>
                  <a:tcPr marL="63500" marR="6350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800" u="none" strike="noStrike" dirty="0">
                          <a:effectLst/>
                        </a:rPr>
                        <a:t>64.12%</a:t>
                      </a:r>
                      <a:endParaRPr lang="en-CH" sz="1800" dirty="0">
                        <a:effectLst/>
                      </a:endParaRPr>
                    </a:p>
                  </a:txBody>
                  <a:tcPr marL="63500" marR="6350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06977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0766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0D70AE-0990-E172-00EE-7E7E44535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>
            <a:extLst>
              <a:ext uri="{FF2B5EF4-FFF2-40B4-BE49-F238E27FC236}">
                <a16:creationId xmlns:a16="http://schemas.microsoft.com/office/drawing/2014/main" id="{67559C5F-44F9-0037-0C6F-146E6F2550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81000"/>
            <a:ext cx="7239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Baseline and Replicate predictors </a:t>
            </a:r>
          </a:p>
        </p:txBody>
      </p:sp>
      <p:sp>
        <p:nvSpPr>
          <p:cNvPr id="6147" name="Text Box 3">
            <a:extLst>
              <a:ext uri="{FF2B5EF4-FFF2-40B4-BE49-F238E27FC236}">
                <a16:creationId xmlns:a16="http://schemas.microsoft.com/office/drawing/2014/main" id="{2C0B5E99-CC7C-09C6-EDC0-AD665D6EBA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447800"/>
            <a:ext cx="81899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en-US" sz="2000">
              <a:latin typeface="Times New Roman" charset="0"/>
            </a:endParaRPr>
          </a:p>
          <a:p>
            <a:endParaRPr lang="en-US" sz="2000">
              <a:latin typeface="Times New Roman" charset="0"/>
            </a:endParaRPr>
          </a:p>
        </p:txBody>
      </p:sp>
      <p:sp>
        <p:nvSpPr>
          <p:cNvPr id="6148" name="Text Box 4">
            <a:extLst>
              <a:ext uri="{FF2B5EF4-FFF2-40B4-BE49-F238E27FC236}">
                <a16:creationId xmlns:a16="http://schemas.microsoft.com/office/drawing/2014/main" id="{3E3B5980-1DD6-7BFC-CD8E-AFC413054B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1999" y="972942"/>
            <a:ext cx="6555007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450850" indent="-271463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dirty="0">
                <a:solidFill>
                  <a:srgbClr val="002060"/>
                </a:solidFill>
                <a:latin typeface="+mn-lt"/>
              </a:rPr>
              <a:t>Basic baselines serve as sanity checks for evaluation pipelines</a:t>
            </a:r>
          </a:p>
          <a:p>
            <a:r>
              <a:rPr lang="en-US" sz="1800" dirty="0">
                <a:solidFill>
                  <a:srgbClr val="002060"/>
                </a:solidFill>
                <a:latin typeface="+mn-lt"/>
              </a:rPr>
              <a:t>More advance baselines indicate progress over state-of-the art</a:t>
            </a:r>
          </a:p>
          <a:p>
            <a:r>
              <a:rPr lang="en-US" sz="1800" dirty="0">
                <a:solidFill>
                  <a:srgbClr val="002060"/>
                </a:solidFill>
                <a:latin typeface="+mn-lt"/>
              </a:rPr>
              <a:t>Replicate "top lines" provide upper limits of prediction accuracy. </a:t>
            </a:r>
          </a:p>
        </p:txBody>
      </p:sp>
      <p:sp>
        <p:nvSpPr>
          <p:cNvPr id="2" name="Text Box 4">
            <a:extLst>
              <a:ext uri="{FF2B5EF4-FFF2-40B4-BE49-F238E27FC236}">
                <a16:creationId xmlns:a16="http://schemas.microsoft.com/office/drawing/2014/main" id="{E3913D2E-858E-3B90-93F6-41057244F0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676" y="2056497"/>
            <a:ext cx="664580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450850" indent="-271463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dirty="0">
                <a:solidFill>
                  <a:srgbClr val="002060"/>
                </a:solidFill>
                <a:latin typeface="+mn-lt"/>
              </a:rPr>
              <a:t>Example of a basic baseline: dinucleotide scores </a:t>
            </a:r>
          </a:p>
          <a:p>
            <a:r>
              <a:rPr lang="en-US" sz="1800" dirty="0">
                <a:solidFill>
                  <a:srgbClr val="002060"/>
                </a:solidFill>
                <a:latin typeface="+mn-lt"/>
              </a:rPr>
              <a:t>(numbers reflect initiation frequency at second base of dinucleotide)  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24CC27C-1DC2-0CFC-618F-83A2D72535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337048"/>
              </p:ext>
            </p:extLst>
          </p:nvPr>
        </p:nvGraphicFramePr>
        <p:xfrm>
          <a:off x="1249098" y="2944037"/>
          <a:ext cx="6067907" cy="701674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379869">
                  <a:extLst>
                    <a:ext uri="{9D8B030D-6E8A-4147-A177-3AD203B41FA5}">
                      <a16:colId xmlns:a16="http://schemas.microsoft.com/office/drawing/2014/main" val="3320788561"/>
                    </a:ext>
                  </a:extLst>
                </a:gridCol>
                <a:gridCol w="379869">
                  <a:extLst>
                    <a:ext uri="{9D8B030D-6E8A-4147-A177-3AD203B41FA5}">
                      <a16:colId xmlns:a16="http://schemas.microsoft.com/office/drawing/2014/main" val="1401304502"/>
                    </a:ext>
                  </a:extLst>
                </a:gridCol>
                <a:gridCol w="389866">
                  <a:extLst>
                    <a:ext uri="{9D8B030D-6E8A-4147-A177-3AD203B41FA5}">
                      <a16:colId xmlns:a16="http://schemas.microsoft.com/office/drawing/2014/main" val="4150025378"/>
                    </a:ext>
                  </a:extLst>
                </a:gridCol>
                <a:gridCol w="379869">
                  <a:extLst>
                    <a:ext uri="{9D8B030D-6E8A-4147-A177-3AD203B41FA5}">
                      <a16:colId xmlns:a16="http://schemas.microsoft.com/office/drawing/2014/main" val="4248315900"/>
                    </a:ext>
                  </a:extLst>
                </a:gridCol>
                <a:gridCol w="379869">
                  <a:extLst>
                    <a:ext uri="{9D8B030D-6E8A-4147-A177-3AD203B41FA5}">
                      <a16:colId xmlns:a16="http://schemas.microsoft.com/office/drawing/2014/main" val="290916373"/>
                    </a:ext>
                  </a:extLst>
                </a:gridCol>
                <a:gridCol w="379869">
                  <a:extLst>
                    <a:ext uri="{9D8B030D-6E8A-4147-A177-3AD203B41FA5}">
                      <a16:colId xmlns:a16="http://schemas.microsoft.com/office/drawing/2014/main" val="835900166"/>
                    </a:ext>
                  </a:extLst>
                </a:gridCol>
                <a:gridCol w="379869">
                  <a:extLst>
                    <a:ext uri="{9D8B030D-6E8A-4147-A177-3AD203B41FA5}">
                      <a16:colId xmlns:a16="http://schemas.microsoft.com/office/drawing/2014/main" val="4256551925"/>
                    </a:ext>
                  </a:extLst>
                </a:gridCol>
                <a:gridCol w="379869">
                  <a:extLst>
                    <a:ext uri="{9D8B030D-6E8A-4147-A177-3AD203B41FA5}">
                      <a16:colId xmlns:a16="http://schemas.microsoft.com/office/drawing/2014/main" val="2296392548"/>
                    </a:ext>
                  </a:extLst>
                </a:gridCol>
                <a:gridCol w="389866">
                  <a:extLst>
                    <a:ext uri="{9D8B030D-6E8A-4147-A177-3AD203B41FA5}">
                      <a16:colId xmlns:a16="http://schemas.microsoft.com/office/drawing/2014/main" val="820844018"/>
                    </a:ext>
                  </a:extLst>
                </a:gridCol>
                <a:gridCol w="379869">
                  <a:extLst>
                    <a:ext uri="{9D8B030D-6E8A-4147-A177-3AD203B41FA5}">
                      <a16:colId xmlns:a16="http://schemas.microsoft.com/office/drawing/2014/main" val="1170456301"/>
                    </a:ext>
                  </a:extLst>
                </a:gridCol>
                <a:gridCol w="389866">
                  <a:extLst>
                    <a:ext uri="{9D8B030D-6E8A-4147-A177-3AD203B41FA5}">
                      <a16:colId xmlns:a16="http://schemas.microsoft.com/office/drawing/2014/main" val="1011310857"/>
                    </a:ext>
                  </a:extLst>
                </a:gridCol>
                <a:gridCol w="379869">
                  <a:extLst>
                    <a:ext uri="{9D8B030D-6E8A-4147-A177-3AD203B41FA5}">
                      <a16:colId xmlns:a16="http://schemas.microsoft.com/office/drawing/2014/main" val="2051846728"/>
                    </a:ext>
                  </a:extLst>
                </a:gridCol>
                <a:gridCol w="369872">
                  <a:extLst>
                    <a:ext uri="{9D8B030D-6E8A-4147-A177-3AD203B41FA5}">
                      <a16:colId xmlns:a16="http://schemas.microsoft.com/office/drawing/2014/main" val="480921922"/>
                    </a:ext>
                  </a:extLst>
                </a:gridCol>
                <a:gridCol w="369872">
                  <a:extLst>
                    <a:ext uri="{9D8B030D-6E8A-4147-A177-3AD203B41FA5}">
                      <a16:colId xmlns:a16="http://schemas.microsoft.com/office/drawing/2014/main" val="2986755668"/>
                    </a:ext>
                  </a:extLst>
                </a:gridCol>
                <a:gridCol w="369872">
                  <a:extLst>
                    <a:ext uri="{9D8B030D-6E8A-4147-A177-3AD203B41FA5}">
                      <a16:colId xmlns:a16="http://schemas.microsoft.com/office/drawing/2014/main" val="1831563741"/>
                    </a:ext>
                  </a:extLst>
                </a:gridCol>
                <a:gridCol w="369872">
                  <a:extLst>
                    <a:ext uri="{9D8B030D-6E8A-4147-A177-3AD203B41FA5}">
                      <a16:colId xmlns:a16="http://schemas.microsoft.com/office/drawing/2014/main" val="2469690373"/>
                    </a:ext>
                  </a:extLst>
                </a:gridCol>
              </a:tblGrid>
              <a:tr h="350837"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200" u="none" strike="noStrike">
                          <a:effectLst/>
                        </a:rPr>
                        <a:t>AA</a:t>
                      </a:r>
                      <a:endParaRPr lang="en-CH" sz="1200">
                        <a:effectLst/>
                      </a:endParaRPr>
                    </a:p>
                  </a:txBody>
                  <a:tcPr marL="63500" marR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200" u="none" strike="noStrike">
                          <a:effectLst/>
                        </a:rPr>
                        <a:t>AC</a:t>
                      </a:r>
                      <a:endParaRPr lang="en-CH" sz="1200">
                        <a:effectLst/>
                      </a:endParaRPr>
                    </a:p>
                  </a:txBody>
                  <a:tcPr marL="63500" marR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200" u="none" strike="noStrike">
                          <a:effectLst/>
                        </a:rPr>
                        <a:t>AG</a:t>
                      </a:r>
                      <a:endParaRPr lang="en-CH" sz="1200">
                        <a:effectLst/>
                      </a:endParaRPr>
                    </a:p>
                  </a:txBody>
                  <a:tcPr marL="63500" marR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200" u="none" strike="noStrike">
                          <a:effectLst/>
                        </a:rPr>
                        <a:t>AT</a:t>
                      </a:r>
                      <a:endParaRPr lang="en-CH" sz="1200">
                        <a:effectLst/>
                      </a:endParaRPr>
                    </a:p>
                  </a:txBody>
                  <a:tcPr marL="63500" marR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200" u="none" strike="noStrike">
                          <a:effectLst/>
                        </a:rPr>
                        <a:t>CA</a:t>
                      </a:r>
                      <a:endParaRPr lang="en-CH" sz="1200">
                        <a:effectLst/>
                      </a:endParaRPr>
                    </a:p>
                  </a:txBody>
                  <a:tcPr marL="63500" marR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200" u="none" strike="noStrike">
                          <a:effectLst/>
                        </a:rPr>
                        <a:t>CC</a:t>
                      </a:r>
                      <a:endParaRPr lang="en-CH" sz="1200">
                        <a:effectLst/>
                      </a:endParaRPr>
                    </a:p>
                  </a:txBody>
                  <a:tcPr marL="63500" marR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200" u="none" strike="noStrike" dirty="0">
                          <a:effectLst/>
                        </a:rPr>
                        <a:t>CG</a:t>
                      </a:r>
                      <a:endParaRPr lang="en-CH" sz="1200" dirty="0">
                        <a:effectLst/>
                      </a:endParaRPr>
                    </a:p>
                  </a:txBody>
                  <a:tcPr marL="63500" marR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200" u="none" strike="noStrike" dirty="0">
                          <a:effectLst/>
                        </a:rPr>
                        <a:t>CT</a:t>
                      </a:r>
                      <a:endParaRPr lang="en-CH" sz="1200" dirty="0">
                        <a:effectLst/>
                      </a:endParaRPr>
                    </a:p>
                  </a:txBody>
                  <a:tcPr marL="63500" marR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200" u="none" strike="noStrike">
                          <a:effectLst/>
                        </a:rPr>
                        <a:t>GA</a:t>
                      </a:r>
                      <a:endParaRPr lang="en-CH" sz="1200">
                        <a:effectLst/>
                      </a:endParaRPr>
                    </a:p>
                  </a:txBody>
                  <a:tcPr marL="63500" marR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200" u="none" strike="noStrike">
                          <a:effectLst/>
                        </a:rPr>
                        <a:t>GC</a:t>
                      </a:r>
                      <a:endParaRPr lang="en-CH" sz="1200">
                        <a:effectLst/>
                      </a:endParaRPr>
                    </a:p>
                  </a:txBody>
                  <a:tcPr marL="63500" marR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200" u="none" strike="noStrike">
                          <a:effectLst/>
                        </a:rPr>
                        <a:t>GG</a:t>
                      </a:r>
                      <a:endParaRPr lang="en-CH" sz="1200">
                        <a:effectLst/>
                      </a:endParaRPr>
                    </a:p>
                  </a:txBody>
                  <a:tcPr marL="63500" marR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200" u="none" strike="noStrike">
                          <a:effectLst/>
                        </a:rPr>
                        <a:t>GT</a:t>
                      </a:r>
                      <a:endParaRPr lang="en-CH" sz="1200">
                        <a:effectLst/>
                      </a:endParaRPr>
                    </a:p>
                  </a:txBody>
                  <a:tcPr marL="63500" marR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200" u="none" strike="noStrike">
                          <a:effectLst/>
                        </a:rPr>
                        <a:t>TA</a:t>
                      </a:r>
                      <a:endParaRPr lang="en-CH" sz="1200">
                        <a:effectLst/>
                      </a:endParaRPr>
                    </a:p>
                  </a:txBody>
                  <a:tcPr marL="63500" marR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200" u="none" strike="noStrike" dirty="0">
                          <a:effectLst/>
                        </a:rPr>
                        <a:t>TC</a:t>
                      </a:r>
                      <a:endParaRPr lang="en-CH" sz="1200" dirty="0">
                        <a:effectLst/>
                      </a:endParaRPr>
                    </a:p>
                  </a:txBody>
                  <a:tcPr marL="63500" marR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200" u="none" strike="noStrike">
                          <a:effectLst/>
                        </a:rPr>
                        <a:t>TG</a:t>
                      </a:r>
                      <a:endParaRPr lang="en-CH" sz="1200">
                        <a:effectLst/>
                      </a:endParaRPr>
                    </a:p>
                  </a:txBody>
                  <a:tcPr marL="63500" marR="6350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200" u="none" strike="noStrike">
                          <a:effectLst/>
                        </a:rPr>
                        <a:t>TT</a:t>
                      </a:r>
                      <a:endParaRPr lang="en-CH" sz="1200">
                        <a:effectLst/>
                      </a:endParaRPr>
                    </a:p>
                  </a:txBody>
                  <a:tcPr marL="63500" marR="63500"/>
                </a:tc>
                <a:extLst>
                  <a:ext uri="{0D108BD9-81ED-4DB2-BD59-A6C34878D82A}">
                    <a16:rowId xmlns:a16="http://schemas.microsoft.com/office/drawing/2014/main" val="2047101653"/>
                  </a:ext>
                </a:extLst>
              </a:tr>
              <a:tr h="350837"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200" u="none" strike="noStrike" dirty="0">
                          <a:effectLst/>
                        </a:rPr>
                        <a:t>1</a:t>
                      </a:r>
                      <a:endParaRPr lang="en-CH" sz="1200" dirty="0">
                        <a:effectLst/>
                      </a:endParaRPr>
                    </a:p>
                  </a:txBody>
                  <a:tcPr marL="63500" marR="63500"/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200" u="none" strike="noStrike">
                          <a:effectLst/>
                        </a:rPr>
                        <a:t>0</a:t>
                      </a:r>
                      <a:endParaRPr lang="en-CH" sz="1200">
                        <a:effectLst/>
                      </a:endParaRPr>
                    </a:p>
                  </a:txBody>
                  <a:tcPr marL="63500" marR="63500"/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200" u="none" strike="noStrike">
                          <a:effectLst/>
                        </a:rPr>
                        <a:t>1</a:t>
                      </a:r>
                      <a:endParaRPr lang="en-CH" sz="1200">
                        <a:effectLst/>
                      </a:endParaRPr>
                    </a:p>
                  </a:txBody>
                  <a:tcPr marL="63500" marR="63500"/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200" u="none" strike="noStrike">
                          <a:effectLst/>
                        </a:rPr>
                        <a:t>0</a:t>
                      </a:r>
                      <a:endParaRPr lang="en-CH" sz="1200">
                        <a:effectLst/>
                      </a:endParaRPr>
                    </a:p>
                  </a:txBody>
                  <a:tcPr marL="63500" marR="63500"/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200" u="none" strike="noStrike">
                          <a:effectLst/>
                        </a:rPr>
                        <a:t>9</a:t>
                      </a:r>
                      <a:endParaRPr lang="en-CH" sz="1200">
                        <a:effectLst/>
                      </a:endParaRPr>
                    </a:p>
                  </a:txBody>
                  <a:tcPr marL="63500" marR="63500"/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200" u="none" strike="noStrike" dirty="0">
                          <a:effectLst/>
                        </a:rPr>
                        <a:t>1</a:t>
                      </a:r>
                      <a:endParaRPr lang="en-CH" sz="1200" dirty="0">
                        <a:effectLst/>
                      </a:endParaRPr>
                    </a:p>
                  </a:txBody>
                  <a:tcPr marL="63500" marR="63500"/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200" u="none" strike="noStrike" dirty="0">
                          <a:effectLst/>
                        </a:rPr>
                        <a:t>6</a:t>
                      </a:r>
                      <a:endParaRPr lang="en-CH" sz="1200" dirty="0">
                        <a:effectLst/>
                      </a:endParaRPr>
                    </a:p>
                  </a:txBody>
                  <a:tcPr marL="63500" marR="63500"/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200" u="none" strike="noStrike">
                          <a:effectLst/>
                        </a:rPr>
                        <a:t>1</a:t>
                      </a:r>
                      <a:endParaRPr lang="en-CH" sz="1200">
                        <a:effectLst/>
                      </a:endParaRPr>
                    </a:p>
                  </a:txBody>
                  <a:tcPr marL="63500" marR="63500"/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200" u="none" strike="noStrike">
                          <a:effectLst/>
                        </a:rPr>
                        <a:t>1</a:t>
                      </a:r>
                      <a:endParaRPr lang="en-CH" sz="1200">
                        <a:effectLst/>
                      </a:endParaRPr>
                    </a:p>
                  </a:txBody>
                  <a:tcPr marL="63500" marR="63500"/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200" u="none" strike="noStrike">
                          <a:effectLst/>
                        </a:rPr>
                        <a:t>3</a:t>
                      </a:r>
                      <a:endParaRPr lang="en-CH" sz="1200">
                        <a:effectLst/>
                      </a:endParaRPr>
                    </a:p>
                  </a:txBody>
                  <a:tcPr marL="63500" marR="63500"/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200" u="none" strike="noStrike">
                          <a:effectLst/>
                        </a:rPr>
                        <a:t>0</a:t>
                      </a:r>
                      <a:endParaRPr lang="en-CH" sz="1200">
                        <a:effectLst/>
                      </a:endParaRPr>
                    </a:p>
                  </a:txBody>
                  <a:tcPr marL="63500" marR="63500"/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200" u="none" strike="noStrike">
                          <a:effectLst/>
                        </a:rPr>
                        <a:t>1</a:t>
                      </a:r>
                      <a:endParaRPr lang="en-CH" sz="1200">
                        <a:effectLst/>
                      </a:endParaRPr>
                    </a:p>
                  </a:txBody>
                  <a:tcPr marL="63500" marR="63500"/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200" u="none" strike="noStrike">
                          <a:effectLst/>
                        </a:rPr>
                        <a:t>5</a:t>
                      </a:r>
                      <a:endParaRPr lang="en-CH" sz="1200">
                        <a:effectLst/>
                      </a:endParaRPr>
                    </a:p>
                  </a:txBody>
                  <a:tcPr marL="63500" marR="63500"/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200" u="none" strike="noStrike">
                          <a:effectLst/>
                        </a:rPr>
                        <a:t>1</a:t>
                      </a:r>
                      <a:endParaRPr lang="en-CH" sz="1200">
                        <a:effectLst/>
                      </a:endParaRPr>
                    </a:p>
                  </a:txBody>
                  <a:tcPr marL="63500" marR="63500"/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200" u="none" strike="noStrike">
                          <a:effectLst/>
                        </a:rPr>
                        <a:t>4</a:t>
                      </a:r>
                      <a:endParaRPr lang="en-CH" sz="1200">
                        <a:effectLst/>
                      </a:endParaRPr>
                    </a:p>
                  </a:txBody>
                  <a:tcPr marL="63500" marR="63500"/>
                </a:tc>
                <a:tc>
                  <a:txBody>
                    <a:bodyPr/>
                    <a:lstStyle/>
                    <a:p>
                      <a:pPr algn="r" rtl="0" fontAlgn="t">
                        <a:spcBef>
                          <a:spcPts val="600"/>
                        </a:spcBef>
                        <a:buNone/>
                      </a:pPr>
                      <a:r>
                        <a:rPr lang="en-CH" sz="1200" u="none" strike="noStrike" dirty="0">
                          <a:effectLst/>
                        </a:rPr>
                        <a:t>0</a:t>
                      </a:r>
                      <a:endParaRPr lang="en-CH" sz="1200" dirty="0">
                        <a:effectLst/>
                      </a:endParaRPr>
                    </a:p>
                  </a:txBody>
                  <a:tcPr marL="63500" marR="63500"/>
                </a:tc>
                <a:extLst>
                  <a:ext uri="{0D108BD9-81ED-4DB2-BD59-A6C34878D82A}">
                    <a16:rowId xmlns:a16="http://schemas.microsoft.com/office/drawing/2014/main" val="4230307285"/>
                  </a:ext>
                </a:extLst>
              </a:tr>
            </a:tbl>
          </a:graphicData>
        </a:graphic>
      </p:graphicFrame>
      <p:pic>
        <p:nvPicPr>
          <p:cNvPr id="3" name="Picture 2" descr="A close-up of a graph&#10;&#10;AI-generated content may be incorrect.">
            <a:extLst>
              <a:ext uri="{FF2B5EF4-FFF2-40B4-BE49-F238E27FC236}">
                <a16:creationId xmlns:a16="http://schemas.microsoft.com/office/drawing/2014/main" id="{CC389E24-9157-12E5-E9F0-97EB4CF5D5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191" y="4252914"/>
            <a:ext cx="6858000" cy="1632144"/>
          </a:xfrm>
          <a:prstGeom prst="rect">
            <a:avLst/>
          </a:prstGeom>
        </p:spPr>
      </p:pic>
      <p:sp>
        <p:nvSpPr>
          <p:cNvPr id="6" name="Text Box 4">
            <a:extLst>
              <a:ext uri="{FF2B5EF4-FFF2-40B4-BE49-F238E27FC236}">
                <a16:creationId xmlns:a16="http://schemas.microsoft.com/office/drawing/2014/main" id="{75DE8DE7-4909-25E7-5EC0-D4A55C9098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676" y="3709801"/>
            <a:ext cx="633829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450850" indent="-271463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800" dirty="0">
                <a:solidFill>
                  <a:srgbClr val="002060"/>
                </a:solidFill>
                <a:latin typeface="+mn-lt"/>
              </a:rPr>
              <a:t>Genome browser view of dinucleotide and replicate predictors  </a:t>
            </a:r>
          </a:p>
        </p:txBody>
      </p:sp>
    </p:spTree>
    <p:extLst>
      <p:ext uri="{BB962C8B-B14F-4D97-AF65-F5344CB8AC3E}">
        <p14:creationId xmlns:p14="http://schemas.microsoft.com/office/powerpoint/2010/main" val="373712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8E6AA-EB6D-DAC9-B253-1423522BD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>
            <a:extLst>
              <a:ext uri="{FF2B5EF4-FFF2-40B4-BE49-F238E27FC236}">
                <a16:creationId xmlns:a16="http://schemas.microsoft.com/office/drawing/2014/main" id="{266CFA4B-5185-174F-FFB7-58964CBFC4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81000"/>
            <a:ext cx="7239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Baseline and Replicate predictors </a:t>
            </a:r>
          </a:p>
        </p:txBody>
      </p:sp>
      <p:sp>
        <p:nvSpPr>
          <p:cNvPr id="6147" name="Text Box 3">
            <a:extLst>
              <a:ext uri="{FF2B5EF4-FFF2-40B4-BE49-F238E27FC236}">
                <a16:creationId xmlns:a16="http://schemas.microsoft.com/office/drawing/2014/main" id="{7426AE0A-29F6-5BEC-ECD9-2D677A09C3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447800"/>
            <a:ext cx="81899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en-US" sz="2000">
              <a:latin typeface="Times New Roman" charset="0"/>
            </a:endParaRPr>
          </a:p>
          <a:p>
            <a:endParaRPr lang="en-US" sz="2000">
              <a:latin typeface="Times New Roman" charset="0"/>
            </a:endParaRPr>
          </a:p>
        </p:txBody>
      </p:sp>
      <p:sp>
        <p:nvSpPr>
          <p:cNvPr id="6148" name="Text Box 4">
            <a:extLst>
              <a:ext uri="{FF2B5EF4-FFF2-40B4-BE49-F238E27FC236}">
                <a16:creationId xmlns:a16="http://schemas.microsoft.com/office/drawing/2014/main" id="{30445BB4-D0BB-321F-3696-2457828940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143000"/>
            <a:ext cx="848283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450850" indent="-271463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en-US" sz="1800">
              <a:latin typeface="Times New Roman" charset="0"/>
            </a:endParaRPr>
          </a:p>
          <a:p>
            <a:pPr lvl="1"/>
            <a:endParaRPr lang="en-US" sz="1800">
              <a:latin typeface="Times New Roman" charset="0"/>
            </a:endParaRPr>
          </a:p>
          <a:p>
            <a:endParaRPr lang="en-US" sz="1800">
              <a:latin typeface="Times New Roman" charset="0"/>
            </a:endParaRPr>
          </a:p>
        </p:txBody>
      </p:sp>
      <p:pic>
        <p:nvPicPr>
          <p:cNvPr id="2" name="Picture 1" descr="A close-up of a graph&#10;&#10;AI-generated content may be incorrect.">
            <a:extLst>
              <a:ext uri="{FF2B5EF4-FFF2-40B4-BE49-F238E27FC236}">
                <a16:creationId xmlns:a16="http://schemas.microsoft.com/office/drawing/2014/main" id="{C0C9D567-FFA7-C2CB-11EE-53AB63989C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150" y="1045179"/>
            <a:ext cx="6858000" cy="163214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2D10852-E1AE-607F-0811-4D1B36DCEF6D}"/>
              </a:ext>
            </a:extLst>
          </p:cNvPr>
          <p:cNvSpPr txBox="1"/>
          <p:nvPr/>
        </p:nvSpPr>
        <p:spPr>
          <a:xfrm>
            <a:off x="382254" y="3429000"/>
            <a:ext cx="8305726" cy="611697"/>
          </a:xfrm>
          <a:prstGeom prst="rect">
            <a:avLst/>
          </a:prstGeom>
          <a:noFill/>
        </p:spPr>
        <p:txBody>
          <a:bodyPr wrap="none" lIns="36000" tIns="36000" rIns="36000" bIns="3600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GB" sz="1000" dirty="0">
                <a:solidFill>
                  <a:schemeClr val="accent5">
                    <a:lumMod val="1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rep1  0 0 0 6 13 0 0 0 0 0 0 0 25 4 9 0 1 18 5 12 0 0 0 0 0 0 48 0 0 20 1 1 0 0 0 0 0 0 0 0 0 0 0 0 0 1 0 0</a:t>
            </a:r>
          </a:p>
          <a:p>
            <a:pPr>
              <a:lnSpc>
                <a:spcPct val="120000"/>
              </a:lnSpc>
            </a:pPr>
            <a:r>
              <a:rPr lang="en-GB" sz="1000" dirty="0" err="1">
                <a:solidFill>
                  <a:schemeClr val="accent5">
                    <a:lumMod val="1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dinuc</a:t>
            </a:r>
            <a:r>
              <a:rPr lang="en-GB" sz="1000" dirty="0">
                <a:solidFill>
                  <a:schemeClr val="accent5">
                    <a:lumMod val="1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 1 1 0 5  1 1 0 1 1 6 1 0  1 1 5 0 1  1 1  4 0 0 1 6 1 0  9 1 0  5 1 1 3 0 1 0 5 1 1 0 1 9 1 0 0 1 1 0</a:t>
            </a:r>
          </a:p>
          <a:p>
            <a:pPr>
              <a:lnSpc>
                <a:spcPct val="120000"/>
              </a:lnSpc>
            </a:pPr>
            <a:r>
              <a:rPr lang="en-GB" sz="1000" dirty="0">
                <a:solidFill>
                  <a:schemeClr val="accent5">
                    <a:lumMod val="10000"/>
                  </a:schemeClr>
                </a:solidFill>
                <a:latin typeface="Menlo" panose="020B0609030804020204" pitchFamily="49" charset="0"/>
                <a:ea typeface="Menlo" panose="020B0609030804020204" pitchFamily="49" charset="0"/>
                <a:cs typeface="Menlo" panose="020B0609030804020204" pitchFamily="49" charset="0"/>
              </a:rPr>
              <a:t>rep2  0 0 0 8  6 0 0 0 0 0 0 0  5 1 1 0 0  4 0  2 0 0 0 0 1 0  7 0 0 10 0 1 0 0 0 0 0 0 0 0 0 0 0 0 0 0 0 0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D9520B-C176-2C1E-35C7-C5D2E649558A}"/>
              </a:ext>
            </a:extLst>
          </p:cNvPr>
          <p:cNvSpPr txBox="1"/>
          <p:nvPr/>
        </p:nvSpPr>
        <p:spPr>
          <a:xfrm>
            <a:off x="3699076" y="2923341"/>
            <a:ext cx="1431033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CH" sz="1800" dirty="0">
                <a:solidFill>
                  <a:srgbClr val="002060"/>
                </a:solidFill>
                <a:latin typeface="+mn-lt"/>
              </a:rPr>
              <a:t>Numerical data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66C242-FDCA-2D34-6107-345197EC75E3}"/>
              </a:ext>
            </a:extLst>
          </p:cNvPr>
          <p:cNvSpPr txBox="1"/>
          <p:nvPr/>
        </p:nvSpPr>
        <p:spPr>
          <a:xfrm>
            <a:off x="1104624" y="4223607"/>
            <a:ext cx="712669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CH" sz="1800" dirty="0">
                <a:solidFill>
                  <a:srgbClr val="002060"/>
                </a:solidFill>
                <a:latin typeface="+mn-lt"/>
              </a:rPr>
              <a:t>Predictor performance measured by Pearson correlation (ground truth rep1)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1230A60-D9A5-69DC-9E06-C72E5CFD5B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0670874"/>
              </p:ext>
            </p:extLst>
          </p:nvPr>
        </p:nvGraphicFramePr>
        <p:xfrm>
          <a:off x="1104624" y="4777618"/>
          <a:ext cx="2745006" cy="1107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2503">
                  <a:extLst>
                    <a:ext uri="{9D8B030D-6E8A-4147-A177-3AD203B41FA5}">
                      <a16:colId xmlns:a16="http://schemas.microsoft.com/office/drawing/2014/main" val="3808919672"/>
                    </a:ext>
                  </a:extLst>
                </a:gridCol>
                <a:gridCol w="1372503">
                  <a:extLst>
                    <a:ext uri="{9D8B030D-6E8A-4147-A177-3AD203B41FA5}">
                      <a16:colId xmlns:a16="http://schemas.microsoft.com/office/drawing/2014/main" val="579825209"/>
                    </a:ext>
                  </a:extLst>
                </a:gridCol>
              </a:tblGrid>
              <a:tr h="144765">
                <a:tc>
                  <a:txBody>
                    <a:bodyPr/>
                    <a:lstStyle/>
                    <a:p>
                      <a:endParaRPr lang="en-C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dirty="0"/>
                        <a:t>rep1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80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H" dirty="0"/>
                        <a:t>dinucleotide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H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0.425</a:t>
                      </a:r>
                      <a:endParaRPr lang="en-C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779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H" dirty="0"/>
                        <a:t>rep2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H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0.777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5104883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7305A63F-6BBB-F8C4-C473-3FD0FEC575CE}"/>
              </a:ext>
            </a:extLst>
          </p:cNvPr>
          <p:cNvSpPr txBox="1"/>
          <p:nvPr/>
        </p:nvSpPr>
        <p:spPr>
          <a:xfrm>
            <a:off x="4355288" y="4729266"/>
            <a:ext cx="3973035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CH" sz="1600" dirty="0">
                <a:solidFill>
                  <a:srgbClr val="002060"/>
                </a:solidFill>
                <a:latin typeface="+mn-lt"/>
              </a:rPr>
              <a:t>Note: for illustration of the principle only:</a:t>
            </a:r>
          </a:p>
          <a:p>
            <a:pPr marL="495300" indent="-279400">
              <a:buFont typeface="Arial" panose="020B0604020202020204" pitchFamily="34" charset="0"/>
              <a:buChar char="•"/>
            </a:pPr>
            <a:r>
              <a:rPr lang="en-CH" sz="1600" dirty="0">
                <a:solidFill>
                  <a:srgbClr val="002060"/>
                </a:solidFill>
                <a:latin typeface="+mn-lt"/>
              </a:rPr>
              <a:t>Numbers are not represantive of genome-wide preformance</a:t>
            </a:r>
          </a:p>
          <a:p>
            <a:pPr marL="495300" indent="-27940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rgbClr val="002060"/>
                </a:solidFill>
                <a:latin typeface="+mn-lt"/>
              </a:rPr>
              <a:t>Replicate performs better, d</a:t>
            </a:r>
            <a:r>
              <a:rPr lang="en-CH" sz="1600" dirty="0">
                <a:solidFill>
                  <a:srgbClr val="002060"/>
                </a:solidFill>
                <a:latin typeface="+mn-lt"/>
              </a:rPr>
              <a:t>inucleotide much worse</a:t>
            </a:r>
          </a:p>
        </p:txBody>
      </p:sp>
    </p:spTree>
    <p:extLst>
      <p:ext uri="{BB962C8B-B14F-4D97-AF65-F5344CB8AC3E}">
        <p14:creationId xmlns:p14="http://schemas.microsoft.com/office/powerpoint/2010/main" val="4051202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69651-06E6-4EA6-F6BC-926B6D4B20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>
            <a:extLst>
              <a:ext uri="{FF2B5EF4-FFF2-40B4-BE49-F238E27FC236}">
                <a16:creationId xmlns:a16="http://schemas.microsoft.com/office/drawing/2014/main" id="{0D75852A-7956-1E55-42D0-89EB2C92C0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81000"/>
            <a:ext cx="7239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Repeat masking </a:t>
            </a:r>
          </a:p>
        </p:txBody>
      </p:sp>
      <p:sp>
        <p:nvSpPr>
          <p:cNvPr id="6147" name="Text Box 3">
            <a:extLst>
              <a:ext uri="{FF2B5EF4-FFF2-40B4-BE49-F238E27FC236}">
                <a16:creationId xmlns:a16="http://schemas.microsoft.com/office/drawing/2014/main" id="{D994BAD1-58D8-9094-724A-8E6AF1C7AE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447800"/>
            <a:ext cx="81899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en-US" sz="2000">
              <a:latin typeface="Times New Roman" charset="0"/>
            </a:endParaRPr>
          </a:p>
          <a:p>
            <a:endParaRPr lang="en-US" sz="2000">
              <a:latin typeface="Times New Roman" charset="0"/>
            </a:endParaRPr>
          </a:p>
        </p:txBody>
      </p:sp>
      <p:sp>
        <p:nvSpPr>
          <p:cNvPr id="6148" name="Text Box 4">
            <a:extLst>
              <a:ext uri="{FF2B5EF4-FFF2-40B4-BE49-F238E27FC236}">
                <a16:creationId xmlns:a16="http://schemas.microsoft.com/office/drawing/2014/main" id="{406AA59A-D997-5ACF-2BF0-B2FF6FF38B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143000"/>
            <a:ext cx="848283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450850" indent="-271463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en-US" sz="1800">
              <a:latin typeface="Times New Roman" charset="0"/>
            </a:endParaRPr>
          </a:p>
          <a:p>
            <a:pPr lvl="1"/>
            <a:endParaRPr lang="en-US" sz="1800">
              <a:latin typeface="Times New Roman" charset="0"/>
            </a:endParaRPr>
          </a:p>
          <a:p>
            <a:endParaRPr lang="en-US" sz="1800">
              <a:latin typeface="Times New Roman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5AB040-FF35-1946-C0C9-F6A234F78637}"/>
              </a:ext>
            </a:extLst>
          </p:cNvPr>
          <p:cNvSpPr txBox="1"/>
          <p:nvPr/>
        </p:nvSpPr>
        <p:spPr>
          <a:xfrm>
            <a:off x="838199" y="1343724"/>
            <a:ext cx="6117621" cy="403956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GB" sz="2000" dirty="0">
                <a:solidFill>
                  <a:srgbClr val="002060"/>
                </a:solidFill>
                <a:latin typeface="+mn-lt"/>
              </a:rPr>
              <a:t>What you should know about repeats:</a:t>
            </a:r>
          </a:p>
          <a:p>
            <a:pPr marL="742950" lvl="1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2060"/>
                </a:solidFill>
                <a:latin typeface="+mn-lt"/>
              </a:rPr>
              <a:t>Include microsatellites, tandem repeats and  mobile elements</a:t>
            </a:r>
          </a:p>
          <a:p>
            <a:pPr marL="742950" lvl="1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2060"/>
                </a:solidFill>
                <a:latin typeface="+mn-lt"/>
              </a:rPr>
              <a:t>Vary in degree of similarity (70% - 100% identity)</a:t>
            </a:r>
          </a:p>
          <a:p>
            <a:pPr marL="742950" lvl="1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2060"/>
                </a:solidFill>
                <a:latin typeface="+mn-lt"/>
              </a:rPr>
              <a:t>Some mobile elements carry promoters </a:t>
            </a:r>
          </a:p>
          <a:p>
            <a:pPr marL="742950" lvl="1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2000" dirty="0" err="1">
                <a:solidFill>
                  <a:srgbClr val="002060"/>
                </a:solidFill>
                <a:latin typeface="+mn-lt"/>
              </a:rPr>
              <a:t>GenArk</a:t>
            </a:r>
            <a:r>
              <a:rPr lang="en-GB" sz="2000" dirty="0">
                <a:solidFill>
                  <a:srgbClr val="002060"/>
                </a:solidFill>
                <a:latin typeface="+mn-lt"/>
              </a:rPr>
              <a:t> provides several </a:t>
            </a:r>
            <a:r>
              <a:rPr lang="en-GB" sz="2000" dirty="0" err="1">
                <a:solidFill>
                  <a:srgbClr val="002060"/>
                </a:solidFill>
                <a:latin typeface="+mn-lt"/>
              </a:rPr>
              <a:t>RepeatMasker</a:t>
            </a:r>
            <a:r>
              <a:rPr lang="en-GB" sz="2000" dirty="0">
                <a:solidFill>
                  <a:srgbClr val="002060"/>
                </a:solidFill>
                <a:latin typeface="+mn-lt"/>
              </a:rPr>
              <a:t> tracks</a:t>
            </a:r>
          </a:p>
          <a:p>
            <a:pPr>
              <a:spcBef>
                <a:spcPts val="300"/>
              </a:spcBef>
            </a:pPr>
            <a:r>
              <a:rPr lang="en-GB" sz="2000" dirty="0">
                <a:solidFill>
                  <a:srgbClr val="002060"/>
                </a:solidFill>
                <a:latin typeface="+mn-lt"/>
              </a:rPr>
              <a:t>Why are repeats problematic for the challenge: </a:t>
            </a:r>
          </a:p>
          <a:p>
            <a:pPr marL="742950" lvl="1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2060"/>
                </a:solidFill>
                <a:latin typeface="+mn-lt"/>
              </a:rPr>
              <a:t>Near exact repeats interfere with read mapping</a:t>
            </a:r>
          </a:p>
          <a:p>
            <a:pPr marL="742950" lvl="1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2060"/>
                </a:solidFill>
                <a:latin typeface="+mn-lt"/>
              </a:rPr>
              <a:t>Information transfer from training to test data</a:t>
            </a:r>
          </a:p>
          <a:p>
            <a:pPr marL="742950" lvl="1" indent="-28575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rgbClr val="002060"/>
                </a:solidFill>
                <a:latin typeface="+mn-lt"/>
              </a:rPr>
              <a:t>Repeats introduce statistical bias</a:t>
            </a:r>
          </a:p>
          <a:p>
            <a:pPr>
              <a:spcBef>
                <a:spcPts val="300"/>
              </a:spcBef>
            </a:pPr>
            <a:r>
              <a:rPr lang="en-GB" sz="2000" dirty="0">
                <a:solidFill>
                  <a:srgbClr val="002060"/>
                </a:solidFill>
                <a:latin typeface="+mn-lt"/>
              </a:rPr>
              <a:t>Conclusion: repeat regions will not be used in performance evaluation</a:t>
            </a:r>
          </a:p>
        </p:txBody>
      </p:sp>
    </p:spTree>
    <p:extLst>
      <p:ext uri="{BB962C8B-B14F-4D97-AF65-F5344CB8AC3E}">
        <p14:creationId xmlns:p14="http://schemas.microsoft.com/office/powerpoint/2010/main" val="17514376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8B5717-4FB9-7975-E1BD-FEA71D1C2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>
            <a:extLst>
              <a:ext uri="{FF2B5EF4-FFF2-40B4-BE49-F238E27FC236}">
                <a16:creationId xmlns:a16="http://schemas.microsoft.com/office/drawing/2014/main" id="{BF74838F-B0E8-1537-C860-21B4B93270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4850" y="381000"/>
            <a:ext cx="7239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Challenge rules – only principles</a:t>
            </a:r>
          </a:p>
        </p:txBody>
      </p:sp>
      <p:sp>
        <p:nvSpPr>
          <p:cNvPr id="6147" name="Text Box 3">
            <a:extLst>
              <a:ext uri="{FF2B5EF4-FFF2-40B4-BE49-F238E27FC236}">
                <a16:creationId xmlns:a16="http://schemas.microsoft.com/office/drawing/2014/main" id="{8B4B1E70-197F-17CE-47D5-FE7BEDA801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447800"/>
            <a:ext cx="81899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en-US" sz="2000">
              <a:latin typeface="Times New Roman" charset="0"/>
            </a:endParaRPr>
          </a:p>
          <a:p>
            <a:endParaRPr lang="en-US" sz="2000">
              <a:latin typeface="Times New Roman" charset="0"/>
            </a:endParaRPr>
          </a:p>
        </p:txBody>
      </p:sp>
      <p:sp>
        <p:nvSpPr>
          <p:cNvPr id="6148" name="Text Box 4">
            <a:extLst>
              <a:ext uri="{FF2B5EF4-FFF2-40B4-BE49-F238E27FC236}">
                <a16:creationId xmlns:a16="http://schemas.microsoft.com/office/drawing/2014/main" id="{F5BED5FD-AAA9-FC37-471B-CA5F0AF925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143000"/>
            <a:ext cx="848283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450850" indent="-271463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en-US" sz="1800">
              <a:latin typeface="Times New Roman" charset="0"/>
            </a:endParaRPr>
          </a:p>
          <a:p>
            <a:pPr lvl="1"/>
            <a:endParaRPr lang="en-US" sz="1800">
              <a:latin typeface="Times New Roman" charset="0"/>
            </a:endParaRPr>
          </a:p>
          <a:p>
            <a:endParaRPr lang="en-US" sz="1800">
              <a:latin typeface="Times New Roman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9F7DCC-F92A-FB52-4FAA-525E361B0D81}"/>
              </a:ext>
            </a:extLst>
          </p:cNvPr>
          <p:cNvSpPr txBox="1"/>
          <p:nvPr/>
        </p:nvSpPr>
        <p:spPr>
          <a:xfrm>
            <a:off x="533400" y="972942"/>
            <a:ext cx="7848600" cy="46474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GB" sz="1800" dirty="0">
                <a:solidFill>
                  <a:srgbClr val="002060"/>
                </a:solidFill>
                <a:latin typeface="+mn-lt"/>
              </a:rPr>
              <a:t>Principle:</a:t>
            </a:r>
          </a:p>
          <a:p>
            <a:pPr lvl="1">
              <a:spcBef>
                <a:spcPts val="600"/>
              </a:spcBef>
            </a:pPr>
            <a:r>
              <a:rPr lang="en-GB" sz="1800" dirty="0">
                <a:solidFill>
                  <a:srgbClr val="002060"/>
                </a:solidFill>
                <a:latin typeface="+mn-lt"/>
              </a:rPr>
              <a:t>Predictions should be produced by a genome scanner that uses as input only information that is available to the transcription machinery, in practice genome sequences only.</a:t>
            </a:r>
          </a:p>
          <a:p>
            <a:pPr>
              <a:spcBef>
                <a:spcPts val="600"/>
              </a:spcBef>
            </a:pPr>
            <a:r>
              <a:rPr lang="en-GB" sz="1800" dirty="0">
                <a:solidFill>
                  <a:srgbClr val="002060"/>
                </a:solidFill>
                <a:latin typeface="+mn-lt"/>
              </a:rPr>
              <a:t>Therefore:</a:t>
            </a:r>
          </a:p>
          <a:p>
            <a:pPr lvl="1">
              <a:spcBef>
                <a:spcPts val="600"/>
              </a:spcBef>
            </a:pPr>
            <a:r>
              <a:rPr lang="en-GB" sz="1800" dirty="0">
                <a:solidFill>
                  <a:srgbClr val="002060"/>
                </a:solidFill>
                <a:latin typeface="+mn-lt"/>
              </a:rPr>
              <a:t>Scanners must only use DNA sequence and sequence-derived information that relate to genomes</a:t>
            </a:r>
          </a:p>
          <a:p>
            <a:pPr>
              <a:spcBef>
                <a:spcPts val="600"/>
              </a:spcBef>
            </a:pPr>
            <a:r>
              <a:rPr lang="en-GB" sz="1800" dirty="0">
                <a:solidFill>
                  <a:srgbClr val="002060"/>
                </a:solidFill>
                <a:latin typeface="+mn-lt"/>
              </a:rPr>
              <a:t>Forbidden is the use of:</a:t>
            </a:r>
          </a:p>
          <a:p>
            <a:pPr lvl="1">
              <a:spcBef>
                <a:spcPts val="600"/>
              </a:spcBef>
            </a:pPr>
            <a:r>
              <a:rPr lang="en-GB" sz="1800" dirty="0">
                <a:solidFill>
                  <a:srgbClr val="002060"/>
                </a:solidFill>
                <a:latin typeface="+mn-lt"/>
              </a:rPr>
              <a:t>Protein-centric information (e.g. gene annotations from </a:t>
            </a:r>
            <a:r>
              <a:rPr lang="en-GB" sz="1800" dirty="0" err="1">
                <a:solidFill>
                  <a:srgbClr val="002060"/>
                </a:solidFill>
                <a:latin typeface="+mn-lt"/>
              </a:rPr>
              <a:t>RefSeq</a:t>
            </a:r>
            <a:r>
              <a:rPr lang="en-GB" sz="1800" dirty="0">
                <a:solidFill>
                  <a:srgbClr val="002060"/>
                </a:solidFill>
                <a:latin typeface="+mn-lt"/>
              </a:rPr>
              <a:t>) </a:t>
            </a:r>
          </a:p>
          <a:p>
            <a:pPr lvl="1">
              <a:spcBef>
                <a:spcPts val="600"/>
              </a:spcBef>
            </a:pPr>
            <a:r>
              <a:rPr lang="en-GB" sz="1800" dirty="0">
                <a:solidFill>
                  <a:srgbClr val="002060"/>
                </a:solidFill>
                <a:latin typeface="+mn-lt"/>
              </a:rPr>
              <a:t>Homology-inferred  information (e.g. conservation scores, orthologs)</a:t>
            </a:r>
          </a:p>
          <a:p>
            <a:pPr>
              <a:spcBef>
                <a:spcPts val="600"/>
              </a:spcBef>
            </a:pPr>
            <a:r>
              <a:rPr lang="en-GB" sz="1800" dirty="0">
                <a:solidFill>
                  <a:srgbClr val="002060"/>
                </a:solidFill>
                <a:latin typeface="+mn-lt"/>
              </a:rPr>
              <a:t>Information in the above sense includes:</a:t>
            </a:r>
          </a:p>
          <a:p>
            <a:pPr lvl="1">
              <a:spcBef>
                <a:spcPts val="600"/>
              </a:spcBef>
            </a:pPr>
            <a:r>
              <a:rPr lang="en-GB" sz="1800" dirty="0">
                <a:solidFill>
                  <a:srgbClr val="002060"/>
                </a:solidFill>
                <a:latin typeface="+mn-lt"/>
              </a:rPr>
              <a:t>Explicit annotations relating to test sequence regions</a:t>
            </a:r>
          </a:p>
          <a:p>
            <a:pPr lvl="1">
              <a:spcBef>
                <a:spcPts val="600"/>
              </a:spcBef>
            </a:pPr>
            <a:r>
              <a:rPr lang="en-GB" sz="1800" dirty="0">
                <a:solidFill>
                  <a:srgbClr val="002060"/>
                </a:solidFill>
                <a:latin typeface="+mn-lt"/>
              </a:rPr>
              <a:t>On-the fly generated annotations software </a:t>
            </a:r>
          </a:p>
          <a:p>
            <a:pPr marL="9525" lvl="1">
              <a:spcBef>
                <a:spcPts val="600"/>
              </a:spcBef>
            </a:pPr>
            <a:r>
              <a:rPr lang="en-GB" sz="1800" dirty="0">
                <a:solidFill>
                  <a:srgbClr val="002060"/>
                </a:solidFill>
                <a:latin typeface="+mn-lt"/>
              </a:rPr>
              <a:t>Details can be found on the EPIC website </a:t>
            </a:r>
          </a:p>
        </p:txBody>
      </p:sp>
    </p:spTree>
    <p:extLst>
      <p:ext uri="{BB962C8B-B14F-4D97-AF65-F5344CB8AC3E}">
        <p14:creationId xmlns:p14="http://schemas.microsoft.com/office/powerpoint/2010/main" val="35549705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923247-F08A-E7DD-7FA1-2EA9C3EB6B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>
            <a:extLst>
              <a:ext uri="{FF2B5EF4-FFF2-40B4-BE49-F238E27FC236}">
                <a16:creationId xmlns:a16="http://schemas.microsoft.com/office/drawing/2014/main" id="{ABD8BA09-780D-85E2-2D4B-FC4ACE5826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81000"/>
            <a:ext cx="7239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Protein-centric versus DNA-derived annotations </a:t>
            </a:r>
          </a:p>
        </p:txBody>
      </p:sp>
      <p:sp>
        <p:nvSpPr>
          <p:cNvPr id="6147" name="Text Box 3">
            <a:extLst>
              <a:ext uri="{FF2B5EF4-FFF2-40B4-BE49-F238E27FC236}">
                <a16:creationId xmlns:a16="http://schemas.microsoft.com/office/drawing/2014/main" id="{396E306A-2845-06BA-77FF-DECA7DC5A3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447800"/>
            <a:ext cx="81899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en-US" sz="2000">
              <a:latin typeface="Times New Roman" charset="0"/>
            </a:endParaRPr>
          </a:p>
          <a:p>
            <a:endParaRPr lang="en-US" sz="2000">
              <a:latin typeface="Times New Roman" charset="0"/>
            </a:endParaRPr>
          </a:p>
        </p:txBody>
      </p:sp>
      <p:sp>
        <p:nvSpPr>
          <p:cNvPr id="6148" name="Text Box 4">
            <a:extLst>
              <a:ext uri="{FF2B5EF4-FFF2-40B4-BE49-F238E27FC236}">
                <a16:creationId xmlns:a16="http://schemas.microsoft.com/office/drawing/2014/main" id="{E1DC41D9-DFA1-DE6C-6D84-5C77201454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143000"/>
            <a:ext cx="848283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450850" indent="-271463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en-US" sz="1800">
              <a:latin typeface="Times New Roman" charset="0"/>
            </a:endParaRPr>
          </a:p>
          <a:p>
            <a:pPr lvl="1"/>
            <a:endParaRPr lang="en-US" sz="1800">
              <a:latin typeface="Times New Roman" charset="0"/>
            </a:endParaRPr>
          </a:p>
          <a:p>
            <a:endParaRPr lang="en-US" sz="1800">
              <a:latin typeface="Times New Roman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D41805B-E0B2-4ABF-8596-17DEDC0F5F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728" y="2081469"/>
            <a:ext cx="3756660" cy="257556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1CF74A8-DA24-45DF-88FD-E277FD257FF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7441" b="7097"/>
          <a:stretch>
            <a:fillRect/>
          </a:stretch>
        </p:blipFill>
        <p:spPr>
          <a:xfrm>
            <a:off x="4569612" y="1975140"/>
            <a:ext cx="3975423" cy="260965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D10526F-2DA8-C5E9-4785-37E937224551}"/>
              </a:ext>
            </a:extLst>
          </p:cNvPr>
          <p:cNvSpPr txBox="1"/>
          <p:nvPr/>
        </p:nvSpPr>
        <p:spPr>
          <a:xfrm>
            <a:off x="598965" y="972942"/>
            <a:ext cx="3903330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CH" sz="1800" dirty="0">
                <a:solidFill>
                  <a:srgbClr val="002060"/>
                </a:solidFill>
                <a:latin typeface="+mn-lt"/>
              </a:rPr>
              <a:t>csRNA-seq TSS counts are highly enriched downstream of annotated gene starts from RefSeq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152BC6-F4F6-A572-D50F-5C5B2CFAFBAD}"/>
              </a:ext>
            </a:extLst>
          </p:cNvPr>
          <p:cNvSpPr txBox="1"/>
          <p:nvPr/>
        </p:nvSpPr>
        <p:spPr>
          <a:xfrm>
            <a:off x="4788520" y="948501"/>
            <a:ext cx="390333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CH" sz="1800" dirty="0">
                <a:solidFill>
                  <a:srgbClr val="002060"/>
                </a:solidFill>
                <a:latin typeface="+mn-lt"/>
              </a:rPr>
              <a:t>csRNA-seq TSS counts are highly enriched downstream of NFYA binding motifs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D407D1-9BE8-3F53-59D9-791C0168F07B}"/>
              </a:ext>
            </a:extLst>
          </p:cNvPr>
          <p:cNvSpPr txBox="1"/>
          <p:nvPr/>
        </p:nvSpPr>
        <p:spPr>
          <a:xfrm>
            <a:off x="4788710" y="4945977"/>
            <a:ext cx="390313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CH" sz="1800" dirty="0">
                <a:solidFill>
                  <a:srgbClr val="002060"/>
                </a:solidFill>
                <a:latin typeface="+mn-lt"/>
              </a:rPr>
              <a:t>Challenge rule:</a:t>
            </a:r>
          </a:p>
          <a:p>
            <a:r>
              <a:rPr lang="en-CH" sz="1800" dirty="0">
                <a:solidFill>
                  <a:srgbClr val="002060"/>
                </a:solidFill>
                <a:latin typeface="+mn-lt"/>
              </a:rPr>
              <a:t>Inclusion of a motif finder module in TSS prediction pipeline is </a:t>
            </a:r>
            <a:r>
              <a:rPr lang="en-CH" sz="1800" dirty="0">
                <a:solidFill>
                  <a:schemeClr val="tx2"/>
                </a:solidFill>
                <a:latin typeface="+mn-lt"/>
              </a:rPr>
              <a:t>allowed.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A9FFC8-7804-963B-B6E8-D507ECD8EBB5}"/>
              </a:ext>
            </a:extLst>
          </p:cNvPr>
          <p:cNvSpPr txBox="1"/>
          <p:nvPr/>
        </p:nvSpPr>
        <p:spPr>
          <a:xfrm rot="10800000" flipH="1" flipV="1">
            <a:off x="815340" y="4849298"/>
            <a:ext cx="3754272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CH" sz="1800" dirty="0">
                <a:solidFill>
                  <a:srgbClr val="002060"/>
                </a:solidFill>
                <a:latin typeface="+mn-lt"/>
              </a:rPr>
              <a:t>Challenge rule:</a:t>
            </a:r>
          </a:p>
          <a:p>
            <a:r>
              <a:rPr lang="en-CH" sz="1800" dirty="0">
                <a:solidFill>
                  <a:srgbClr val="002060"/>
                </a:solidFill>
                <a:latin typeface="+mn-lt"/>
              </a:rPr>
              <a:t>Usage of RefSeq gene annotation for test sequences at prediction time is </a:t>
            </a:r>
            <a:r>
              <a:rPr lang="en-CH" sz="1800" dirty="0">
                <a:solidFill>
                  <a:schemeClr val="tx2"/>
                </a:solidFill>
                <a:latin typeface="+mn-lt"/>
              </a:rPr>
              <a:t>not allowed.</a:t>
            </a:r>
          </a:p>
        </p:txBody>
      </p:sp>
    </p:spTree>
    <p:extLst>
      <p:ext uri="{BB962C8B-B14F-4D97-AF65-F5344CB8AC3E}">
        <p14:creationId xmlns:p14="http://schemas.microsoft.com/office/powerpoint/2010/main" val="9169775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37971D-54C4-45F3-9AD0-F6D70C847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>
            <a:extLst>
              <a:ext uri="{FF2B5EF4-FFF2-40B4-BE49-F238E27FC236}">
                <a16:creationId xmlns:a16="http://schemas.microsoft.com/office/drawing/2014/main" id="{CEAC9365-002F-665E-C061-0CF2132EC8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81000"/>
            <a:ext cx="7239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Timeline </a:t>
            </a:r>
          </a:p>
        </p:txBody>
      </p:sp>
      <p:sp>
        <p:nvSpPr>
          <p:cNvPr id="6147" name="Text Box 3">
            <a:extLst>
              <a:ext uri="{FF2B5EF4-FFF2-40B4-BE49-F238E27FC236}">
                <a16:creationId xmlns:a16="http://schemas.microsoft.com/office/drawing/2014/main" id="{82F95632-D8B5-83E5-A58A-4E341857C8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447800"/>
            <a:ext cx="818991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en-US" sz="2000">
              <a:latin typeface="Times New Roman" charset="0"/>
            </a:endParaRPr>
          </a:p>
          <a:p>
            <a:endParaRPr lang="en-US" sz="2000">
              <a:latin typeface="Times New Roman" charset="0"/>
            </a:endParaRPr>
          </a:p>
        </p:txBody>
      </p:sp>
      <p:sp>
        <p:nvSpPr>
          <p:cNvPr id="6148" name="Text Box 4">
            <a:extLst>
              <a:ext uri="{FF2B5EF4-FFF2-40B4-BE49-F238E27FC236}">
                <a16:creationId xmlns:a16="http://schemas.microsoft.com/office/drawing/2014/main" id="{F31B79F9-4C04-D492-3839-E70FBDA481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143000"/>
            <a:ext cx="848283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450850" indent="-271463">
              <a:defRPr sz="28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endParaRPr lang="en-US" sz="1800">
              <a:latin typeface="Times New Roman" charset="0"/>
            </a:endParaRPr>
          </a:p>
          <a:p>
            <a:pPr lvl="1"/>
            <a:endParaRPr lang="en-US" sz="1800">
              <a:latin typeface="Times New Roman" charset="0"/>
            </a:endParaRPr>
          </a:p>
          <a:p>
            <a:endParaRPr lang="en-US" sz="1800">
              <a:latin typeface="Times New Roman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473591-7CA2-598C-BAAF-4C86BF78ACBB}"/>
              </a:ext>
            </a:extLst>
          </p:cNvPr>
          <p:cNvSpPr txBox="1"/>
          <p:nvPr/>
        </p:nvSpPr>
        <p:spPr>
          <a:xfrm>
            <a:off x="1181407" y="1707986"/>
            <a:ext cx="6895793" cy="33855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GB" sz="2000" dirty="0">
                <a:solidFill>
                  <a:srgbClr val="002060"/>
                </a:solidFill>
                <a:latin typeface="+mn-lt"/>
              </a:rPr>
              <a:t>Starts now: Sep 4, 2026 </a:t>
            </a:r>
          </a:p>
          <a:p>
            <a:pPr>
              <a:spcBef>
                <a:spcPts val="1200"/>
              </a:spcBef>
            </a:pPr>
            <a:r>
              <a:rPr lang="en-GB" sz="2000" dirty="0">
                <a:solidFill>
                  <a:srgbClr val="002060"/>
                </a:solidFill>
                <a:latin typeface="+mn-lt"/>
              </a:rPr>
              <a:t>Ends on : Nov 30, 2026 (final submission date)</a:t>
            </a:r>
          </a:p>
          <a:p>
            <a:pPr>
              <a:spcBef>
                <a:spcPts val="1200"/>
              </a:spcBef>
            </a:pPr>
            <a:r>
              <a:rPr lang="en-GB" sz="2000" dirty="0">
                <a:solidFill>
                  <a:srgbClr val="002060"/>
                </a:solidFill>
                <a:latin typeface="+mn-lt"/>
              </a:rPr>
              <a:t>A decision will be taken before Nov 30 whether the challenge will be extended.</a:t>
            </a:r>
          </a:p>
          <a:p>
            <a:pPr>
              <a:spcBef>
                <a:spcPts val="1200"/>
              </a:spcBef>
            </a:pPr>
            <a:r>
              <a:rPr lang="en-GB" sz="2000" dirty="0">
                <a:solidFill>
                  <a:srgbClr val="002060"/>
                </a:solidFill>
                <a:latin typeface="+mn-lt"/>
              </a:rPr>
              <a:t>In case of an extension,</a:t>
            </a:r>
          </a:p>
          <a:p>
            <a:pPr lvl="1">
              <a:spcBef>
                <a:spcPts val="1200"/>
              </a:spcBef>
            </a:pPr>
            <a:r>
              <a:rPr lang="en-GB" sz="2000" dirty="0">
                <a:solidFill>
                  <a:srgbClr val="002060"/>
                </a:solidFill>
                <a:latin typeface="+mn-lt"/>
              </a:rPr>
              <a:t>New disciplines with different rules may be introduced</a:t>
            </a:r>
          </a:p>
          <a:p>
            <a:pPr lvl="1">
              <a:spcBef>
                <a:spcPts val="1200"/>
              </a:spcBef>
            </a:pPr>
            <a:r>
              <a:rPr lang="en-GB" sz="2000" dirty="0">
                <a:solidFill>
                  <a:srgbClr val="002060"/>
                </a:solidFill>
                <a:latin typeface="+mn-lt"/>
              </a:rPr>
              <a:t>The challenge under the current rule will continue</a:t>
            </a:r>
          </a:p>
          <a:p>
            <a:pPr>
              <a:spcBef>
                <a:spcPts val="1200"/>
              </a:spcBef>
            </a:pPr>
            <a:r>
              <a:rPr lang="en-GB" sz="2000" dirty="0">
                <a:solidFill>
                  <a:srgbClr val="002060"/>
                </a:solidFill>
                <a:latin typeface="+mn-lt"/>
              </a:rPr>
              <a:t> </a:t>
            </a:r>
            <a:endParaRPr lang="en-CH" sz="2000" dirty="0">
              <a:solidFill>
                <a:srgbClr val="00206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6189478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 1">
      <a:dk1>
        <a:srgbClr val="595959"/>
      </a:dk1>
      <a:lt1>
        <a:srgbClr val="FFFFFF"/>
      </a:lt1>
      <a:dk2>
        <a:srgbClr val="E60003"/>
      </a:dk2>
      <a:lt2>
        <a:srgbClr val="C4BD97"/>
      </a:lt2>
      <a:accent1>
        <a:srgbClr val="E60003"/>
      </a:accent1>
      <a:accent2>
        <a:srgbClr val="D96E03"/>
      </a:accent2>
      <a:accent3>
        <a:srgbClr val="FFFFFF"/>
      </a:accent3>
      <a:accent4>
        <a:srgbClr val="4B4B4B"/>
      </a:accent4>
      <a:accent5>
        <a:srgbClr val="F0AAAA"/>
      </a:accent5>
      <a:accent6>
        <a:srgbClr val="C46302"/>
      </a:accent6>
      <a:hlink>
        <a:srgbClr val="7F7F7F"/>
      </a:hlink>
      <a:folHlink>
        <a:srgbClr val="B8CD2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>
          <a:defRPr sz="1400" dirty="0" smtClean="0">
            <a:solidFill>
              <a:schemeClr val="accent5">
                <a:lumMod val="10000"/>
              </a:schemeClr>
            </a:solidFill>
          </a:defRPr>
        </a:defPPr>
      </a:lstStyle>
    </a:txDef>
  </a:objectDefaults>
  <a:extraClrSchemeLst>
    <a:extraClrScheme>
      <a:clrScheme name="Tema de Office 1">
        <a:dk1>
          <a:srgbClr val="595959"/>
        </a:dk1>
        <a:lt1>
          <a:srgbClr val="FFFFFF"/>
        </a:lt1>
        <a:dk2>
          <a:srgbClr val="E60003"/>
        </a:dk2>
        <a:lt2>
          <a:srgbClr val="C4BD97"/>
        </a:lt2>
        <a:accent1>
          <a:srgbClr val="E60003"/>
        </a:accent1>
        <a:accent2>
          <a:srgbClr val="D96E03"/>
        </a:accent2>
        <a:accent3>
          <a:srgbClr val="FFFFFF"/>
        </a:accent3>
        <a:accent4>
          <a:srgbClr val="4B4B4B"/>
        </a:accent4>
        <a:accent5>
          <a:srgbClr val="F0AAAA"/>
        </a:accent5>
        <a:accent6>
          <a:srgbClr val="C46302"/>
        </a:accent6>
        <a:hlink>
          <a:srgbClr val="7F7F7F"/>
        </a:hlink>
        <a:folHlink>
          <a:srgbClr val="B8CD2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SIB Master style 3">
    <a:dk1>
      <a:srgbClr val="595959"/>
    </a:dk1>
    <a:lt1>
      <a:srgbClr val="FFFFFF"/>
    </a:lt1>
    <a:dk2>
      <a:srgbClr val="FF0000"/>
    </a:dk2>
    <a:lt2>
      <a:srgbClr val="818181"/>
    </a:lt2>
    <a:accent1>
      <a:srgbClr val="C80003"/>
    </a:accent1>
    <a:accent2>
      <a:srgbClr val="F20000"/>
    </a:accent2>
    <a:accent3>
      <a:srgbClr val="FFFFFF"/>
    </a:accent3>
    <a:accent4>
      <a:srgbClr val="4B4B4B"/>
    </a:accent4>
    <a:accent5>
      <a:srgbClr val="E0AAAA"/>
    </a:accent5>
    <a:accent6>
      <a:srgbClr val="DB0000"/>
    </a:accent6>
    <a:hlink>
      <a:srgbClr val="FF1919"/>
    </a:hlink>
    <a:folHlink>
      <a:srgbClr val="FF3F3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103399</TotalTime>
  <Words>1011</Words>
  <Application>Microsoft Macintosh PowerPoint</Application>
  <PresentationFormat>On-screen Show (4:3)</PresentationFormat>
  <Paragraphs>158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ＭＳ Ｐゴシック</vt:lpstr>
      <vt:lpstr>Arial</vt:lpstr>
      <vt:lpstr>Calibri</vt:lpstr>
      <vt:lpstr>Menlo</vt:lpstr>
      <vt:lpstr>Times New Roman</vt:lpstr>
      <vt:lpstr>Tema de Office</vt:lpstr>
      <vt:lpstr>EPIC  Eukaryotic Promoter and transcription Initiation prediction Challenge Challenge overview, rules and timeline  The Eukaryotic Promoter Database EPD's 40th anniversary symposium   Sep 04 2026, Geneva,  Switzerland  Philipp Bucher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edwin</dc:creator>
  <cp:lastModifiedBy>Philipp Bucher</cp:lastModifiedBy>
  <cp:revision>624</cp:revision>
  <dcterms:created xsi:type="dcterms:W3CDTF">2012-06-21T15:42:27Z</dcterms:created>
  <dcterms:modified xsi:type="dcterms:W3CDTF">2026-09-09T16:12:42Z</dcterms:modified>
</cp:coreProperties>
</file>